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7" r:id="rId2"/>
    <p:sldId id="321" r:id="rId3"/>
    <p:sldId id="272" r:id="rId4"/>
    <p:sldId id="299" r:id="rId5"/>
    <p:sldId id="274" r:id="rId6"/>
    <p:sldId id="300" r:id="rId7"/>
    <p:sldId id="301" r:id="rId8"/>
    <p:sldId id="296" r:id="rId9"/>
    <p:sldId id="297" r:id="rId10"/>
    <p:sldId id="302" r:id="rId11"/>
    <p:sldId id="306" r:id="rId12"/>
    <p:sldId id="303" r:id="rId13"/>
    <p:sldId id="273" r:id="rId14"/>
    <p:sldId id="305" r:id="rId15"/>
    <p:sldId id="309" r:id="rId16"/>
    <p:sldId id="310" r:id="rId17"/>
    <p:sldId id="311" r:id="rId18"/>
    <p:sldId id="312" r:id="rId19"/>
    <p:sldId id="322" r:id="rId20"/>
    <p:sldId id="313" r:id="rId21"/>
    <p:sldId id="323" r:id="rId22"/>
    <p:sldId id="324" r:id="rId23"/>
    <p:sldId id="325" r:id="rId24"/>
    <p:sldId id="326" r:id="rId25"/>
    <p:sldId id="336" r:id="rId26"/>
    <p:sldId id="327" r:id="rId27"/>
    <p:sldId id="328" r:id="rId28"/>
    <p:sldId id="329" r:id="rId29"/>
    <p:sldId id="330" r:id="rId30"/>
    <p:sldId id="331" r:id="rId31"/>
    <p:sldId id="332" r:id="rId32"/>
    <p:sldId id="333" r:id="rId33"/>
    <p:sldId id="334" r:id="rId34"/>
    <p:sldId id="315" r:id="rId35"/>
    <p:sldId id="316" r:id="rId36"/>
    <p:sldId id="317" r:id="rId37"/>
    <p:sldId id="318" r:id="rId38"/>
    <p:sldId id="319" r:id="rId39"/>
    <p:sldId id="320" r:id="rId40"/>
    <p:sldId id="287" r:id="rId41"/>
    <p:sldId id="288" r:id="rId42"/>
    <p:sldId id="289" r:id="rId43"/>
    <p:sldId id="290" r:id="rId44"/>
    <p:sldId id="291" r:id="rId45"/>
    <p:sldId id="293"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B41E"/>
    <a:srgbClr val="A2AD00"/>
    <a:srgbClr val="FFCB4F"/>
    <a:srgbClr val="E17000"/>
    <a:srgbClr val="DE383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4430" autoAdjust="0"/>
  </p:normalViewPr>
  <p:slideViewPr>
    <p:cSldViewPr>
      <p:cViewPr varScale="1">
        <p:scale>
          <a:sx n="36" d="100"/>
          <a:sy n="36" d="100"/>
        </p:scale>
        <p:origin x="-147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 Id="rId5" Type="http://schemas.openxmlformats.org/officeDocument/2006/relationships/image" Target="../media/image9.jpeg"/><Relationship Id="rId4" Type="http://schemas.openxmlformats.org/officeDocument/2006/relationships/image" Target="../media/image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 Id="rId5" Type="http://schemas.openxmlformats.org/officeDocument/2006/relationships/image" Target="../media/image9.jpeg"/><Relationship Id="rId4"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B0D693-994C-414B-99D1-04EDC53C7176}"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288CED71-49DA-4E6D-8A0B-994FF837CA15}">
      <dgm:prSet phldrT="[Text]"/>
      <dgm:spPr/>
      <dgm:t>
        <a:bodyPr/>
        <a:lstStyle/>
        <a:p>
          <a:r>
            <a:rPr lang="en-US" dirty="0" smtClean="0"/>
            <a:t>Recognize Challenges</a:t>
          </a:r>
          <a:endParaRPr lang="en-US" dirty="0"/>
        </a:p>
      </dgm:t>
    </dgm:pt>
    <dgm:pt modelId="{F49F6826-6ECE-4A6E-BF61-73AA4E80DB93}" type="parTrans" cxnId="{051634E6-D8E9-4230-BAED-1BC8D7960A00}">
      <dgm:prSet/>
      <dgm:spPr/>
      <dgm:t>
        <a:bodyPr/>
        <a:lstStyle/>
        <a:p>
          <a:endParaRPr lang="en-US"/>
        </a:p>
      </dgm:t>
    </dgm:pt>
    <dgm:pt modelId="{AFF39E3C-6C07-49D3-9CD0-4443852F8A1F}" type="sibTrans" cxnId="{051634E6-D8E9-4230-BAED-1BC8D7960A00}">
      <dgm:prSet/>
      <dgm:spPr/>
      <dgm:t>
        <a:bodyPr/>
        <a:lstStyle/>
        <a:p>
          <a:endParaRPr lang="en-US"/>
        </a:p>
      </dgm:t>
    </dgm:pt>
    <dgm:pt modelId="{8F2AC3A6-9F6A-474A-AB84-7472FEECC229}">
      <dgm:prSet phldrT="[Text]"/>
      <dgm:spPr/>
      <dgm:t>
        <a:bodyPr/>
        <a:lstStyle/>
        <a:p>
          <a:r>
            <a:rPr lang="en-US" dirty="0" smtClean="0"/>
            <a:t>Develop a Vision</a:t>
          </a:r>
          <a:endParaRPr lang="en-US" dirty="0"/>
        </a:p>
      </dgm:t>
    </dgm:pt>
    <dgm:pt modelId="{2C899195-2160-47DF-B635-E50B5D352F6C}" type="parTrans" cxnId="{CA47E9A7-CA65-47CE-BBCC-3CF615CE45EA}">
      <dgm:prSet/>
      <dgm:spPr/>
      <dgm:t>
        <a:bodyPr/>
        <a:lstStyle/>
        <a:p>
          <a:endParaRPr lang="en-US"/>
        </a:p>
      </dgm:t>
    </dgm:pt>
    <dgm:pt modelId="{1EF74EC3-60D2-4E06-AD83-83AF57CFE92A}" type="sibTrans" cxnId="{CA47E9A7-CA65-47CE-BBCC-3CF615CE45EA}">
      <dgm:prSet/>
      <dgm:spPr/>
      <dgm:t>
        <a:bodyPr/>
        <a:lstStyle/>
        <a:p>
          <a:endParaRPr lang="en-US"/>
        </a:p>
      </dgm:t>
    </dgm:pt>
    <dgm:pt modelId="{43E64481-4C21-4D57-B665-11E9DEA94E46}">
      <dgm:prSet phldrT="[Text]"/>
      <dgm:spPr/>
      <dgm:t>
        <a:bodyPr/>
        <a:lstStyle/>
        <a:p>
          <a:r>
            <a:rPr lang="en-US" dirty="0" smtClean="0"/>
            <a:t>Take the Journey</a:t>
          </a:r>
          <a:endParaRPr lang="en-US" dirty="0"/>
        </a:p>
      </dgm:t>
    </dgm:pt>
    <dgm:pt modelId="{207ABE2B-00B9-421C-A16A-69280E82FC49}" type="parTrans" cxnId="{3247ADB8-EC03-4A72-AD20-138C2FEE9A21}">
      <dgm:prSet/>
      <dgm:spPr/>
      <dgm:t>
        <a:bodyPr/>
        <a:lstStyle/>
        <a:p>
          <a:endParaRPr lang="en-US"/>
        </a:p>
      </dgm:t>
    </dgm:pt>
    <dgm:pt modelId="{2E6D4212-997F-4F20-9230-A9E60521A1FA}" type="sibTrans" cxnId="{3247ADB8-EC03-4A72-AD20-138C2FEE9A21}">
      <dgm:prSet/>
      <dgm:spPr/>
      <dgm:t>
        <a:bodyPr/>
        <a:lstStyle/>
        <a:p>
          <a:endParaRPr lang="en-US"/>
        </a:p>
      </dgm:t>
    </dgm:pt>
    <dgm:pt modelId="{5D14CAE7-1829-442A-AAA8-D5961BCDE35E}">
      <dgm:prSet phldrT="[Text]"/>
      <dgm:spPr/>
      <dgm:t>
        <a:bodyPr/>
        <a:lstStyle/>
        <a:p>
          <a:r>
            <a:rPr lang="en-US" dirty="0" smtClean="0"/>
            <a:t>Establish Partnerships</a:t>
          </a:r>
          <a:endParaRPr lang="en-US" dirty="0"/>
        </a:p>
      </dgm:t>
    </dgm:pt>
    <dgm:pt modelId="{DC7B601B-B7B7-4A52-8DA3-71119435C137}" type="sibTrans" cxnId="{CAFDEF64-7A6F-4A72-A9BB-D80DA1539E66}">
      <dgm:prSet/>
      <dgm:spPr/>
      <dgm:t>
        <a:bodyPr/>
        <a:lstStyle/>
        <a:p>
          <a:endParaRPr lang="en-US"/>
        </a:p>
      </dgm:t>
    </dgm:pt>
    <dgm:pt modelId="{7A8A1A8F-39EF-4B76-8533-7888DE9A49A0}" type="parTrans" cxnId="{CAFDEF64-7A6F-4A72-A9BB-D80DA1539E66}">
      <dgm:prSet/>
      <dgm:spPr/>
      <dgm:t>
        <a:bodyPr/>
        <a:lstStyle/>
        <a:p>
          <a:endParaRPr lang="en-US"/>
        </a:p>
      </dgm:t>
    </dgm:pt>
    <dgm:pt modelId="{78B04243-2FE8-4953-A6BB-080F8ED47E22}">
      <dgm:prSet phldrT="[Text]"/>
      <dgm:spPr/>
      <dgm:t>
        <a:bodyPr/>
        <a:lstStyle/>
        <a:p>
          <a:r>
            <a:rPr lang="en-US" dirty="0" smtClean="0"/>
            <a:t>Gather Information</a:t>
          </a:r>
          <a:endParaRPr lang="en-US" dirty="0"/>
        </a:p>
      </dgm:t>
    </dgm:pt>
    <dgm:pt modelId="{9F1706C1-7675-406F-B2FA-6FC8B4BFFCAD}" type="parTrans" cxnId="{0E47CB54-6B10-4CB6-93A2-0C68AA267507}">
      <dgm:prSet/>
      <dgm:spPr/>
      <dgm:t>
        <a:bodyPr/>
        <a:lstStyle/>
        <a:p>
          <a:endParaRPr lang="en-US"/>
        </a:p>
      </dgm:t>
    </dgm:pt>
    <dgm:pt modelId="{BD5ABEF6-AD3E-4FAB-ABC5-DA4AD4E78081}" type="sibTrans" cxnId="{0E47CB54-6B10-4CB6-93A2-0C68AA267507}">
      <dgm:prSet/>
      <dgm:spPr/>
      <dgm:t>
        <a:bodyPr/>
        <a:lstStyle/>
        <a:p>
          <a:endParaRPr lang="en-US"/>
        </a:p>
      </dgm:t>
    </dgm:pt>
    <dgm:pt modelId="{61834ECC-F46F-420E-90C5-8D6181424EDD}" type="pres">
      <dgm:prSet presAssocID="{14B0D693-994C-414B-99D1-04EDC53C7176}" presName="linear" presStyleCnt="0">
        <dgm:presLayoutVars>
          <dgm:dir/>
          <dgm:resizeHandles val="exact"/>
        </dgm:presLayoutVars>
      </dgm:prSet>
      <dgm:spPr/>
      <dgm:t>
        <a:bodyPr/>
        <a:lstStyle/>
        <a:p>
          <a:endParaRPr lang="en-US"/>
        </a:p>
      </dgm:t>
    </dgm:pt>
    <dgm:pt modelId="{130F09F2-408F-40AC-901A-1219AEE60DB6}" type="pres">
      <dgm:prSet presAssocID="{288CED71-49DA-4E6D-8A0B-994FF837CA15}" presName="comp" presStyleCnt="0"/>
      <dgm:spPr/>
    </dgm:pt>
    <dgm:pt modelId="{44DEB43D-B0E3-4078-8089-637B9EC6AD03}" type="pres">
      <dgm:prSet presAssocID="{288CED71-49DA-4E6D-8A0B-994FF837CA15}" presName="box" presStyleLbl="node1" presStyleIdx="0" presStyleCnt="5"/>
      <dgm:spPr/>
      <dgm:t>
        <a:bodyPr/>
        <a:lstStyle/>
        <a:p>
          <a:endParaRPr lang="en-US"/>
        </a:p>
      </dgm:t>
    </dgm:pt>
    <dgm:pt modelId="{7CB5580A-579D-41C0-8D53-5E7A58CB9757}" type="pres">
      <dgm:prSet presAssocID="{288CED71-49DA-4E6D-8A0B-994FF837CA15}" presName="img" presStyleLbl="fgImgPlace1" presStyleIdx="0" presStyleCnt="5"/>
      <dgm:spPr>
        <a:blipFill rotWithShape="0">
          <a:blip xmlns:r="http://schemas.openxmlformats.org/officeDocument/2006/relationships" r:embed="rId1"/>
          <a:stretch>
            <a:fillRect/>
          </a:stretch>
        </a:blipFill>
      </dgm:spPr>
      <dgm:t>
        <a:bodyPr/>
        <a:lstStyle/>
        <a:p>
          <a:endParaRPr lang="en-US"/>
        </a:p>
      </dgm:t>
    </dgm:pt>
    <dgm:pt modelId="{BCE56D9D-44E8-4FC5-A243-CAA427F8E835}" type="pres">
      <dgm:prSet presAssocID="{288CED71-49DA-4E6D-8A0B-994FF837CA15}" presName="text" presStyleLbl="node1" presStyleIdx="0" presStyleCnt="5">
        <dgm:presLayoutVars>
          <dgm:bulletEnabled val="1"/>
        </dgm:presLayoutVars>
      </dgm:prSet>
      <dgm:spPr/>
      <dgm:t>
        <a:bodyPr/>
        <a:lstStyle/>
        <a:p>
          <a:endParaRPr lang="en-US"/>
        </a:p>
      </dgm:t>
    </dgm:pt>
    <dgm:pt modelId="{7C092F0F-F3BF-40FF-90B4-4C2994864B62}" type="pres">
      <dgm:prSet presAssocID="{AFF39E3C-6C07-49D3-9CD0-4443852F8A1F}" presName="spacer" presStyleCnt="0"/>
      <dgm:spPr/>
    </dgm:pt>
    <dgm:pt modelId="{1DF9F0AC-9432-4C48-BA4D-07C3C5BB6509}" type="pres">
      <dgm:prSet presAssocID="{8F2AC3A6-9F6A-474A-AB84-7472FEECC229}" presName="comp" presStyleCnt="0"/>
      <dgm:spPr/>
    </dgm:pt>
    <dgm:pt modelId="{A8A61009-DB24-44BE-A85F-5BA9192EF2E4}" type="pres">
      <dgm:prSet presAssocID="{8F2AC3A6-9F6A-474A-AB84-7472FEECC229}" presName="box" presStyleLbl="node1" presStyleIdx="1" presStyleCnt="5"/>
      <dgm:spPr/>
      <dgm:t>
        <a:bodyPr/>
        <a:lstStyle/>
        <a:p>
          <a:endParaRPr lang="en-US"/>
        </a:p>
      </dgm:t>
    </dgm:pt>
    <dgm:pt modelId="{4DD13FC0-72CA-4597-A146-6C2649D0AF71}" type="pres">
      <dgm:prSet presAssocID="{8F2AC3A6-9F6A-474A-AB84-7472FEECC229}" presName="img" presStyleLbl="fgImgPlace1" presStyleIdx="1" presStyleCnt="5"/>
      <dgm:spPr>
        <a:blipFill rotWithShape="0">
          <a:blip xmlns:r="http://schemas.openxmlformats.org/officeDocument/2006/relationships" r:embed="rId2"/>
          <a:stretch>
            <a:fillRect/>
          </a:stretch>
        </a:blipFill>
      </dgm:spPr>
      <dgm:t>
        <a:bodyPr/>
        <a:lstStyle/>
        <a:p>
          <a:endParaRPr lang="en-US"/>
        </a:p>
      </dgm:t>
    </dgm:pt>
    <dgm:pt modelId="{D2508E9A-8AD9-4D45-8170-F3C90967E516}" type="pres">
      <dgm:prSet presAssocID="{8F2AC3A6-9F6A-474A-AB84-7472FEECC229}" presName="text" presStyleLbl="node1" presStyleIdx="1" presStyleCnt="5">
        <dgm:presLayoutVars>
          <dgm:bulletEnabled val="1"/>
        </dgm:presLayoutVars>
      </dgm:prSet>
      <dgm:spPr/>
      <dgm:t>
        <a:bodyPr/>
        <a:lstStyle/>
        <a:p>
          <a:endParaRPr lang="en-US"/>
        </a:p>
      </dgm:t>
    </dgm:pt>
    <dgm:pt modelId="{C01C7682-61FD-46E4-BB57-114D3866D778}" type="pres">
      <dgm:prSet presAssocID="{1EF74EC3-60D2-4E06-AD83-83AF57CFE92A}" presName="spacer" presStyleCnt="0"/>
      <dgm:spPr/>
    </dgm:pt>
    <dgm:pt modelId="{52FD2317-D1FD-4B5E-9A82-83DD3324FA73}" type="pres">
      <dgm:prSet presAssocID="{78B04243-2FE8-4953-A6BB-080F8ED47E22}" presName="comp" presStyleCnt="0"/>
      <dgm:spPr/>
    </dgm:pt>
    <dgm:pt modelId="{4B496E85-DCF7-4E01-9E88-1B0D603B59B0}" type="pres">
      <dgm:prSet presAssocID="{78B04243-2FE8-4953-A6BB-080F8ED47E22}" presName="box" presStyleLbl="node1" presStyleIdx="2" presStyleCnt="5"/>
      <dgm:spPr/>
      <dgm:t>
        <a:bodyPr/>
        <a:lstStyle/>
        <a:p>
          <a:endParaRPr lang="en-US"/>
        </a:p>
      </dgm:t>
    </dgm:pt>
    <dgm:pt modelId="{C58B8783-E409-409E-82FC-90942553CCD4}" type="pres">
      <dgm:prSet presAssocID="{78B04243-2FE8-4953-A6BB-080F8ED47E22}" presName="img" presStyleLbl="fgImgPlace1" presStyleIdx="2" presStyleCnt="5"/>
      <dgm:spPr>
        <a:blipFill rotWithShape="0">
          <a:blip xmlns:r="http://schemas.openxmlformats.org/officeDocument/2006/relationships" r:embed="rId3"/>
          <a:stretch>
            <a:fillRect/>
          </a:stretch>
        </a:blipFill>
      </dgm:spPr>
      <dgm:t>
        <a:bodyPr/>
        <a:lstStyle/>
        <a:p>
          <a:endParaRPr lang="en-US"/>
        </a:p>
      </dgm:t>
    </dgm:pt>
    <dgm:pt modelId="{76331EAD-7F6E-4952-9AD6-101F90F2C5F0}" type="pres">
      <dgm:prSet presAssocID="{78B04243-2FE8-4953-A6BB-080F8ED47E22}" presName="text" presStyleLbl="node1" presStyleIdx="2" presStyleCnt="5">
        <dgm:presLayoutVars>
          <dgm:bulletEnabled val="1"/>
        </dgm:presLayoutVars>
      </dgm:prSet>
      <dgm:spPr/>
      <dgm:t>
        <a:bodyPr/>
        <a:lstStyle/>
        <a:p>
          <a:endParaRPr lang="en-US"/>
        </a:p>
      </dgm:t>
    </dgm:pt>
    <dgm:pt modelId="{1A9B7B60-1222-45F5-BBAF-79D70648B377}" type="pres">
      <dgm:prSet presAssocID="{BD5ABEF6-AD3E-4FAB-ABC5-DA4AD4E78081}" presName="spacer" presStyleCnt="0"/>
      <dgm:spPr/>
    </dgm:pt>
    <dgm:pt modelId="{B436D55C-7E5A-4656-96ED-B0763C48136C}" type="pres">
      <dgm:prSet presAssocID="{5D14CAE7-1829-442A-AAA8-D5961BCDE35E}" presName="comp" presStyleCnt="0"/>
      <dgm:spPr/>
    </dgm:pt>
    <dgm:pt modelId="{FEEE3403-E4E1-4BF7-8995-33805085604A}" type="pres">
      <dgm:prSet presAssocID="{5D14CAE7-1829-442A-AAA8-D5961BCDE35E}" presName="box" presStyleLbl="node1" presStyleIdx="3" presStyleCnt="5"/>
      <dgm:spPr/>
      <dgm:t>
        <a:bodyPr/>
        <a:lstStyle/>
        <a:p>
          <a:endParaRPr lang="en-US"/>
        </a:p>
      </dgm:t>
    </dgm:pt>
    <dgm:pt modelId="{F2D685F6-6569-45CC-8125-D9128E92F01F}" type="pres">
      <dgm:prSet presAssocID="{5D14CAE7-1829-442A-AAA8-D5961BCDE35E}" presName="img" presStyleLbl="fgImgPlace1" presStyleIdx="3" presStyleCnt="5"/>
      <dgm:spPr>
        <a:blipFill rotWithShape="0">
          <a:blip xmlns:r="http://schemas.openxmlformats.org/officeDocument/2006/relationships" r:embed="rId4"/>
          <a:stretch>
            <a:fillRect/>
          </a:stretch>
        </a:blipFill>
      </dgm:spPr>
      <dgm:t>
        <a:bodyPr/>
        <a:lstStyle/>
        <a:p>
          <a:endParaRPr lang="en-US"/>
        </a:p>
      </dgm:t>
    </dgm:pt>
    <dgm:pt modelId="{FB615D36-BD63-48D1-BFDA-A020FE5F2DDA}" type="pres">
      <dgm:prSet presAssocID="{5D14CAE7-1829-442A-AAA8-D5961BCDE35E}" presName="text" presStyleLbl="node1" presStyleIdx="3" presStyleCnt="5">
        <dgm:presLayoutVars>
          <dgm:bulletEnabled val="1"/>
        </dgm:presLayoutVars>
      </dgm:prSet>
      <dgm:spPr/>
      <dgm:t>
        <a:bodyPr/>
        <a:lstStyle/>
        <a:p>
          <a:endParaRPr lang="en-US"/>
        </a:p>
      </dgm:t>
    </dgm:pt>
    <dgm:pt modelId="{7D6AB7C7-9170-44F7-B817-96E54CD9D8F7}" type="pres">
      <dgm:prSet presAssocID="{DC7B601B-B7B7-4A52-8DA3-71119435C137}" presName="spacer" presStyleCnt="0"/>
      <dgm:spPr/>
    </dgm:pt>
    <dgm:pt modelId="{4386A71E-A8EF-44C4-8AD6-6280E0E0FE7D}" type="pres">
      <dgm:prSet presAssocID="{43E64481-4C21-4D57-B665-11E9DEA94E46}" presName="comp" presStyleCnt="0"/>
      <dgm:spPr/>
    </dgm:pt>
    <dgm:pt modelId="{20C8C706-2927-4474-A833-01615A604883}" type="pres">
      <dgm:prSet presAssocID="{43E64481-4C21-4D57-B665-11E9DEA94E46}" presName="box" presStyleLbl="node1" presStyleIdx="4" presStyleCnt="5"/>
      <dgm:spPr/>
      <dgm:t>
        <a:bodyPr/>
        <a:lstStyle/>
        <a:p>
          <a:endParaRPr lang="en-US"/>
        </a:p>
      </dgm:t>
    </dgm:pt>
    <dgm:pt modelId="{4CA97617-F446-4217-BC79-2FAE4950B839}" type="pres">
      <dgm:prSet presAssocID="{43E64481-4C21-4D57-B665-11E9DEA94E46}" presName="img" presStyleLbl="fgImgPlace1" presStyleIdx="4" presStyleCnt="5"/>
      <dgm:spPr>
        <a:blipFill rotWithShape="0">
          <a:blip xmlns:r="http://schemas.openxmlformats.org/officeDocument/2006/relationships" r:embed="rId5"/>
          <a:stretch>
            <a:fillRect/>
          </a:stretch>
        </a:blipFill>
      </dgm:spPr>
      <dgm:t>
        <a:bodyPr/>
        <a:lstStyle/>
        <a:p>
          <a:endParaRPr lang="en-US"/>
        </a:p>
      </dgm:t>
    </dgm:pt>
    <dgm:pt modelId="{82B9A377-D9DD-4070-90A4-0D4BD2B2F652}" type="pres">
      <dgm:prSet presAssocID="{43E64481-4C21-4D57-B665-11E9DEA94E46}" presName="text" presStyleLbl="node1" presStyleIdx="4" presStyleCnt="5">
        <dgm:presLayoutVars>
          <dgm:bulletEnabled val="1"/>
        </dgm:presLayoutVars>
      </dgm:prSet>
      <dgm:spPr/>
      <dgm:t>
        <a:bodyPr/>
        <a:lstStyle/>
        <a:p>
          <a:endParaRPr lang="en-US"/>
        </a:p>
      </dgm:t>
    </dgm:pt>
  </dgm:ptLst>
  <dgm:cxnLst>
    <dgm:cxn modelId="{17CFB00A-4CA8-419C-BBF6-094AFB932DF0}" type="presOf" srcId="{288CED71-49DA-4E6D-8A0B-994FF837CA15}" destId="{44DEB43D-B0E3-4078-8089-637B9EC6AD03}" srcOrd="0" destOrd="0" presId="urn:microsoft.com/office/officeart/2005/8/layout/vList4"/>
    <dgm:cxn modelId="{6C79013E-F568-41BD-8719-01FE439DD0B3}" type="presOf" srcId="{43E64481-4C21-4D57-B665-11E9DEA94E46}" destId="{20C8C706-2927-4474-A833-01615A604883}" srcOrd="0" destOrd="0" presId="urn:microsoft.com/office/officeart/2005/8/layout/vList4"/>
    <dgm:cxn modelId="{42D45F03-1622-40FC-8299-3943F27AEFF1}" type="presOf" srcId="{14B0D693-994C-414B-99D1-04EDC53C7176}" destId="{61834ECC-F46F-420E-90C5-8D6181424EDD}" srcOrd="0" destOrd="0" presId="urn:microsoft.com/office/officeart/2005/8/layout/vList4"/>
    <dgm:cxn modelId="{0E47CB54-6B10-4CB6-93A2-0C68AA267507}" srcId="{14B0D693-994C-414B-99D1-04EDC53C7176}" destId="{78B04243-2FE8-4953-A6BB-080F8ED47E22}" srcOrd="2" destOrd="0" parTransId="{9F1706C1-7675-406F-B2FA-6FC8B4BFFCAD}" sibTransId="{BD5ABEF6-AD3E-4FAB-ABC5-DA4AD4E78081}"/>
    <dgm:cxn modelId="{A9A51CA8-9BBE-42EA-AEA5-49966B08F2B3}" type="presOf" srcId="{78B04243-2FE8-4953-A6BB-080F8ED47E22}" destId="{4B496E85-DCF7-4E01-9E88-1B0D603B59B0}" srcOrd="0" destOrd="0" presId="urn:microsoft.com/office/officeart/2005/8/layout/vList4"/>
    <dgm:cxn modelId="{3247ADB8-EC03-4A72-AD20-138C2FEE9A21}" srcId="{14B0D693-994C-414B-99D1-04EDC53C7176}" destId="{43E64481-4C21-4D57-B665-11E9DEA94E46}" srcOrd="4" destOrd="0" parTransId="{207ABE2B-00B9-421C-A16A-69280E82FC49}" sibTransId="{2E6D4212-997F-4F20-9230-A9E60521A1FA}"/>
    <dgm:cxn modelId="{A5138200-EB7A-4603-834E-4DBFE19CF468}" type="presOf" srcId="{8F2AC3A6-9F6A-474A-AB84-7472FEECC229}" destId="{D2508E9A-8AD9-4D45-8170-F3C90967E516}" srcOrd="1" destOrd="0" presId="urn:microsoft.com/office/officeart/2005/8/layout/vList4"/>
    <dgm:cxn modelId="{1FBEE981-E9E8-44E5-9D67-3B9BF307DF37}" type="presOf" srcId="{78B04243-2FE8-4953-A6BB-080F8ED47E22}" destId="{76331EAD-7F6E-4952-9AD6-101F90F2C5F0}" srcOrd="1" destOrd="0" presId="urn:microsoft.com/office/officeart/2005/8/layout/vList4"/>
    <dgm:cxn modelId="{D35B0F69-10C9-4CBD-834D-658FC62E6723}" type="presOf" srcId="{5D14CAE7-1829-442A-AAA8-D5961BCDE35E}" destId="{FB615D36-BD63-48D1-BFDA-A020FE5F2DDA}" srcOrd="1" destOrd="0" presId="urn:microsoft.com/office/officeart/2005/8/layout/vList4"/>
    <dgm:cxn modelId="{0EF5C77A-7B90-4BA0-9EB8-08204CA68821}" type="presOf" srcId="{288CED71-49DA-4E6D-8A0B-994FF837CA15}" destId="{BCE56D9D-44E8-4FC5-A243-CAA427F8E835}" srcOrd="1" destOrd="0" presId="urn:microsoft.com/office/officeart/2005/8/layout/vList4"/>
    <dgm:cxn modelId="{0B5B1865-14F2-43AC-8291-069FE3B73F01}" type="presOf" srcId="{8F2AC3A6-9F6A-474A-AB84-7472FEECC229}" destId="{A8A61009-DB24-44BE-A85F-5BA9192EF2E4}" srcOrd="0" destOrd="0" presId="urn:microsoft.com/office/officeart/2005/8/layout/vList4"/>
    <dgm:cxn modelId="{CAFDEF64-7A6F-4A72-A9BB-D80DA1539E66}" srcId="{14B0D693-994C-414B-99D1-04EDC53C7176}" destId="{5D14CAE7-1829-442A-AAA8-D5961BCDE35E}" srcOrd="3" destOrd="0" parTransId="{7A8A1A8F-39EF-4B76-8533-7888DE9A49A0}" sibTransId="{DC7B601B-B7B7-4A52-8DA3-71119435C137}"/>
    <dgm:cxn modelId="{E931CE2B-2434-481A-8CF7-26EFEDC6E742}" type="presOf" srcId="{5D14CAE7-1829-442A-AAA8-D5961BCDE35E}" destId="{FEEE3403-E4E1-4BF7-8995-33805085604A}" srcOrd="0" destOrd="0" presId="urn:microsoft.com/office/officeart/2005/8/layout/vList4"/>
    <dgm:cxn modelId="{0FDF6BCA-3D4C-4E47-814A-E7291878A4B1}" type="presOf" srcId="{43E64481-4C21-4D57-B665-11E9DEA94E46}" destId="{82B9A377-D9DD-4070-90A4-0D4BD2B2F652}" srcOrd="1" destOrd="0" presId="urn:microsoft.com/office/officeart/2005/8/layout/vList4"/>
    <dgm:cxn modelId="{051634E6-D8E9-4230-BAED-1BC8D7960A00}" srcId="{14B0D693-994C-414B-99D1-04EDC53C7176}" destId="{288CED71-49DA-4E6D-8A0B-994FF837CA15}" srcOrd="0" destOrd="0" parTransId="{F49F6826-6ECE-4A6E-BF61-73AA4E80DB93}" sibTransId="{AFF39E3C-6C07-49D3-9CD0-4443852F8A1F}"/>
    <dgm:cxn modelId="{CA47E9A7-CA65-47CE-BBCC-3CF615CE45EA}" srcId="{14B0D693-994C-414B-99D1-04EDC53C7176}" destId="{8F2AC3A6-9F6A-474A-AB84-7472FEECC229}" srcOrd="1" destOrd="0" parTransId="{2C899195-2160-47DF-B635-E50B5D352F6C}" sibTransId="{1EF74EC3-60D2-4E06-AD83-83AF57CFE92A}"/>
    <dgm:cxn modelId="{2C342257-8CFE-4725-B896-9DE5D71D213A}" type="presParOf" srcId="{61834ECC-F46F-420E-90C5-8D6181424EDD}" destId="{130F09F2-408F-40AC-901A-1219AEE60DB6}" srcOrd="0" destOrd="0" presId="urn:microsoft.com/office/officeart/2005/8/layout/vList4"/>
    <dgm:cxn modelId="{1E0AD4F2-334E-4D06-B602-C189048300B8}" type="presParOf" srcId="{130F09F2-408F-40AC-901A-1219AEE60DB6}" destId="{44DEB43D-B0E3-4078-8089-637B9EC6AD03}" srcOrd="0" destOrd="0" presId="urn:microsoft.com/office/officeart/2005/8/layout/vList4"/>
    <dgm:cxn modelId="{F45D38C0-6303-4D52-ACC6-5BCDBCF67C92}" type="presParOf" srcId="{130F09F2-408F-40AC-901A-1219AEE60DB6}" destId="{7CB5580A-579D-41C0-8D53-5E7A58CB9757}" srcOrd="1" destOrd="0" presId="urn:microsoft.com/office/officeart/2005/8/layout/vList4"/>
    <dgm:cxn modelId="{9E1D8631-C0AB-4155-AD3A-BDABDBB26F26}" type="presParOf" srcId="{130F09F2-408F-40AC-901A-1219AEE60DB6}" destId="{BCE56D9D-44E8-4FC5-A243-CAA427F8E835}" srcOrd="2" destOrd="0" presId="urn:microsoft.com/office/officeart/2005/8/layout/vList4"/>
    <dgm:cxn modelId="{3C0E5F53-9841-4F0A-9BFE-A5E7D40270D3}" type="presParOf" srcId="{61834ECC-F46F-420E-90C5-8D6181424EDD}" destId="{7C092F0F-F3BF-40FF-90B4-4C2994864B62}" srcOrd="1" destOrd="0" presId="urn:microsoft.com/office/officeart/2005/8/layout/vList4"/>
    <dgm:cxn modelId="{FABAD4E7-C6CF-4476-9A11-034307A3C12E}" type="presParOf" srcId="{61834ECC-F46F-420E-90C5-8D6181424EDD}" destId="{1DF9F0AC-9432-4C48-BA4D-07C3C5BB6509}" srcOrd="2" destOrd="0" presId="urn:microsoft.com/office/officeart/2005/8/layout/vList4"/>
    <dgm:cxn modelId="{004D1D33-3393-4176-B296-D875BB7DB585}" type="presParOf" srcId="{1DF9F0AC-9432-4C48-BA4D-07C3C5BB6509}" destId="{A8A61009-DB24-44BE-A85F-5BA9192EF2E4}" srcOrd="0" destOrd="0" presId="urn:microsoft.com/office/officeart/2005/8/layout/vList4"/>
    <dgm:cxn modelId="{F1623048-4A6B-44EC-B571-D0BFBC66EFF7}" type="presParOf" srcId="{1DF9F0AC-9432-4C48-BA4D-07C3C5BB6509}" destId="{4DD13FC0-72CA-4597-A146-6C2649D0AF71}" srcOrd="1" destOrd="0" presId="urn:microsoft.com/office/officeart/2005/8/layout/vList4"/>
    <dgm:cxn modelId="{67EB9207-8970-4A73-AC0D-6AD77F644AB1}" type="presParOf" srcId="{1DF9F0AC-9432-4C48-BA4D-07C3C5BB6509}" destId="{D2508E9A-8AD9-4D45-8170-F3C90967E516}" srcOrd="2" destOrd="0" presId="urn:microsoft.com/office/officeart/2005/8/layout/vList4"/>
    <dgm:cxn modelId="{F578C42E-2F09-49E9-BC7F-2FB5570CA045}" type="presParOf" srcId="{61834ECC-F46F-420E-90C5-8D6181424EDD}" destId="{C01C7682-61FD-46E4-BB57-114D3866D778}" srcOrd="3" destOrd="0" presId="urn:microsoft.com/office/officeart/2005/8/layout/vList4"/>
    <dgm:cxn modelId="{7C2DAB6D-2E70-41E9-99D8-2D339A7A8C85}" type="presParOf" srcId="{61834ECC-F46F-420E-90C5-8D6181424EDD}" destId="{52FD2317-D1FD-4B5E-9A82-83DD3324FA73}" srcOrd="4" destOrd="0" presId="urn:microsoft.com/office/officeart/2005/8/layout/vList4"/>
    <dgm:cxn modelId="{4604E934-316F-4FA8-B4E6-9432309DAAAE}" type="presParOf" srcId="{52FD2317-D1FD-4B5E-9A82-83DD3324FA73}" destId="{4B496E85-DCF7-4E01-9E88-1B0D603B59B0}" srcOrd="0" destOrd="0" presId="urn:microsoft.com/office/officeart/2005/8/layout/vList4"/>
    <dgm:cxn modelId="{1332B696-13A0-44FF-8AC9-99C2B7B26A06}" type="presParOf" srcId="{52FD2317-D1FD-4B5E-9A82-83DD3324FA73}" destId="{C58B8783-E409-409E-82FC-90942553CCD4}" srcOrd="1" destOrd="0" presId="urn:microsoft.com/office/officeart/2005/8/layout/vList4"/>
    <dgm:cxn modelId="{B705874F-BD29-4CC4-BFA7-DDF280289FE8}" type="presParOf" srcId="{52FD2317-D1FD-4B5E-9A82-83DD3324FA73}" destId="{76331EAD-7F6E-4952-9AD6-101F90F2C5F0}" srcOrd="2" destOrd="0" presId="urn:microsoft.com/office/officeart/2005/8/layout/vList4"/>
    <dgm:cxn modelId="{BBE12BF6-5CB5-4850-B19E-BE734BA4631B}" type="presParOf" srcId="{61834ECC-F46F-420E-90C5-8D6181424EDD}" destId="{1A9B7B60-1222-45F5-BBAF-79D70648B377}" srcOrd="5" destOrd="0" presId="urn:microsoft.com/office/officeart/2005/8/layout/vList4"/>
    <dgm:cxn modelId="{7A82B441-7CFC-4BC5-8FE5-A829DE0C0457}" type="presParOf" srcId="{61834ECC-F46F-420E-90C5-8D6181424EDD}" destId="{B436D55C-7E5A-4656-96ED-B0763C48136C}" srcOrd="6" destOrd="0" presId="urn:microsoft.com/office/officeart/2005/8/layout/vList4"/>
    <dgm:cxn modelId="{392C620B-E824-43F9-806A-D90058C3B6C5}" type="presParOf" srcId="{B436D55C-7E5A-4656-96ED-B0763C48136C}" destId="{FEEE3403-E4E1-4BF7-8995-33805085604A}" srcOrd="0" destOrd="0" presId="urn:microsoft.com/office/officeart/2005/8/layout/vList4"/>
    <dgm:cxn modelId="{F1426AC3-904E-4CA8-812D-026E7D26131A}" type="presParOf" srcId="{B436D55C-7E5A-4656-96ED-B0763C48136C}" destId="{F2D685F6-6569-45CC-8125-D9128E92F01F}" srcOrd="1" destOrd="0" presId="urn:microsoft.com/office/officeart/2005/8/layout/vList4"/>
    <dgm:cxn modelId="{4C37BAE0-B935-4254-9004-2EAAD3066B6A}" type="presParOf" srcId="{B436D55C-7E5A-4656-96ED-B0763C48136C}" destId="{FB615D36-BD63-48D1-BFDA-A020FE5F2DDA}" srcOrd="2" destOrd="0" presId="urn:microsoft.com/office/officeart/2005/8/layout/vList4"/>
    <dgm:cxn modelId="{9F7B38F5-0657-4CBE-99A3-4361DFE376D1}" type="presParOf" srcId="{61834ECC-F46F-420E-90C5-8D6181424EDD}" destId="{7D6AB7C7-9170-44F7-B817-96E54CD9D8F7}" srcOrd="7" destOrd="0" presId="urn:microsoft.com/office/officeart/2005/8/layout/vList4"/>
    <dgm:cxn modelId="{6A128AEB-02FD-4296-8467-E3EBD53F796A}" type="presParOf" srcId="{61834ECC-F46F-420E-90C5-8D6181424EDD}" destId="{4386A71E-A8EF-44C4-8AD6-6280E0E0FE7D}" srcOrd="8" destOrd="0" presId="urn:microsoft.com/office/officeart/2005/8/layout/vList4"/>
    <dgm:cxn modelId="{8CE01FFE-C82F-4E55-B98E-CD54BF2B9EBB}" type="presParOf" srcId="{4386A71E-A8EF-44C4-8AD6-6280E0E0FE7D}" destId="{20C8C706-2927-4474-A833-01615A604883}" srcOrd="0" destOrd="0" presId="urn:microsoft.com/office/officeart/2005/8/layout/vList4"/>
    <dgm:cxn modelId="{4D67E438-DA72-4747-BB86-6B7A65513FA5}" type="presParOf" srcId="{4386A71E-A8EF-44C4-8AD6-6280E0E0FE7D}" destId="{4CA97617-F446-4217-BC79-2FAE4950B839}" srcOrd="1" destOrd="0" presId="urn:microsoft.com/office/officeart/2005/8/layout/vList4"/>
    <dgm:cxn modelId="{577C44D4-D140-45F4-992E-E632ACA9D39F}" type="presParOf" srcId="{4386A71E-A8EF-44C4-8AD6-6280E0E0FE7D}" destId="{82B9A377-D9DD-4070-90A4-0D4BD2B2F652}"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4DEB43D-B0E3-4078-8089-637B9EC6AD03}">
      <dsp:nvSpPr>
        <dsp:cNvPr id="0" name=""/>
        <dsp:cNvSpPr/>
      </dsp:nvSpPr>
      <dsp:spPr>
        <a:xfrm>
          <a:off x="0" y="0"/>
          <a:ext cx="7315200" cy="9024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sz="4100" kern="1200" dirty="0" smtClean="0"/>
            <a:t>Recognize Challenges</a:t>
          </a:r>
          <a:endParaRPr lang="en-US" sz="4100" kern="1200" dirty="0"/>
        </a:p>
      </dsp:txBody>
      <dsp:txXfrm>
        <a:off x="1553289" y="0"/>
        <a:ext cx="5761910" cy="902493"/>
      </dsp:txXfrm>
    </dsp:sp>
    <dsp:sp modelId="{7CB5580A-579D-41C0-8D53-5E7A58CB9757}">
      <dsp:nvSpPr>
        <dsp:cNvPr id="0" name=""/>
        <dsp:cNvSpPr/>
      </dsp:nvSpPr>
      <dsp:spPr>
        <a:xfrm>
          <a:off x="90249" y="90249"/>
          <a:ext cx="1463040" cy="721995"/>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A61009-DB24-44BE-A85F-5BA9192EF2E4}">
      <dsp:nvSpPr>
        <dsp:cNvPr id="0" name=""/>
        <dsp:cNvSpPr/>
      </dsp:nvSpPr>
      <dsp:spPr>
        <a:xfrm>
          <a:off x="0" y="992743"/>
          <a:ext cx="7315200" cy="9024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sz="4100" kern="1200" dirty="0" smtClean="0"/>
            <a:t>Develop a Vision</a:t>
          </a:r>
          <a:endParaRPr lang="en-US" sz="4100" kern="1200" dirty="0"/>
        </a:p>
      </dsp:txBody>
      <dsp:txXfrm>
        <a:off x="1553289" y="992743"/>
        <a:ext cx="5761910" cy="902493"/>
      </dsp:txXfrm>
    </dsp:sp>
    <dsp:sp modelId="{4DD13FC0-72CA-4597-A146-6C2649D0AF71}">
      <dsp:nvSpPr>
        <dsp:cNvPr id="0" name=""/>
        <dsp:cNvSpPr/>
      </dsp:nvSpPr>
      <dsp:spPr>
        <a:xfrm>
          <a:off x="90249" y="1082992"/>
          <a:ext cx="1463040" cy="721995"/>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B496E85-DCF7-4E01-9E88-1B0D603B59B0}">
      <dsp:nvSpPr>
        <dsp:cNvPr id="0" name=""/>
        <dsp:cNvSpPr/>
      </dsp:nvSpPr>
      <dsp:spPr>
        <a:xfrm>
          <a:off x="0" y="1985486"/>
          <a:ext cx="7315200" cy="9024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sz="4100" kern="1200" dirty="0" smtClean="0"/>
            <a:t>Gather Information</a:t>
          </a:r>
          <a:endParaRPr lang="en-US" sz="4100" kern="1200" dirty="0"/>
        </a:p>
      </dsp:txBody>
      <dsp:txXfrm>
        <a:off x="1553289" y="1985486"/>
        <a:ext cx="5761910" cy="902493"/>
      </dsp:txXfrm>
    </dsp:sp>
    <dsp:sp modelId="{C58B8783-E409-409E-82FC-90942553CCD4}">
      <dsp:nvSpPr>
        <dsp:cNvPr id="0" name=""/>
        <dsp:cNvSpPr/>
      </dsp:nvSpPr>
      <dsp:spPr>
        <a:xfrm>
          <a:off x="90249" y="2075735"/>
          <a:ext cx="1463040" cy="721995"/>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EE3403-E4E1-4BF7-8995-33805085604A}">
      <dsp:nvSpPr>
        <dsp:cNvPr id="0" name=""/>
        <dsp:cNvSpPr/>
      </dsp:nvSpPr>
      <dsp:spPr>
        <a:xfrm>
          <a:off x="0" y="2978229"/>
          <a:ext cx="7315200" cy="9024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sz="4100" kern="1200" dirty="0" smtClean="0"/>
            <a:t>Establish Partnerships</a:t>
          </a:r>
          <a:endParaRPr lang="en-US" sz="4100" kern="1200" dirty="0"/>
        </a:p>
      </dsp:txBody>
      <dsp:txXfrm>
        <a:off x="1553289" y="2978229"/>
        <a:ext cx="5761910" cy="902493"/>
      </dsp:txXfrm>
    </dsp:sp>
    <dsp:sp modelId="{F2D685F6-6569-45CC-8125-D9128E92F01F}">
      <dsp:nvSpPr>
        <dsp:cNvPr id="0" name=""/>
        <dsp:cNvSpPr/>
      </dsp:nvSpPr>
      <dsp:spPr>
        <a:xfrm>
          <a:off x="90249" y="3068478"/>
          <a:ext cx="1463040" cy="721995"/>
        </a:xfrm>
        <a:prstGeom prst="roundRect">
          <a:avLst>
            <a:gd name="adj" fmla="val 10000"/>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C8C706-2927-4474-A833-01615A604883}">
      <dsp:nvSpPr>
        <dsp:cNvPr id="0" name=""/>
        <dsp:cNvSpPr/>
      </dsp:nvSpPr>
      <dsp:spPr>
        <a:xfrm>
          <a:off x="0" y="3970972"/>
          <a:ext cx="7315200" cy="9024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r>
            <a:rPr lang="en-US" sz="4100" kern="1200" dirty="0" smtClean="0"/>
            <a:t>Take the Journey</a:t>
          </a:r>
          <a:endParaRPr lang="en-US" sz="4100" kern="1200" dirty="0"/>
        </a:p>
      </dsp:txBody>
      <dsp:txXfrm>
        <a:off x="1553289" y="3970972"/>
        <a:ext cx="5761910" cy="902493"/>
      </dsp:txXfrm>
    </dsp:sp>
    <dsp:sp modelId="{4CA97617-F446-4217-BC79-2FAE4950B839}">
      <dsp:nvSpPr>
        <dsp:cNvPr id="0" name=""/>
        <dsp:cNvSpPr/>
      </dsp:nvSpPr>
      <dsp:spPr>
        <a:xfrm>
          <a:off x="90249" y="4061221"/>
          <a:ext cx="1463040" cy="721995"/>
        </a:xfrm>
        <a:prstGeom prst="roundRect">
          <a:avLst>
            <a:gd name="adj" fmla="val 10000"/>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1E9743-B527-49CA-A94D-659F4BC8A20C}" type="datetimeFigureOut">
              <a:rPr lang="en-US" smtClean="0"/>
              <a:pPr/>
              <a:t>11/16/2010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7CAA45-589D-413C-98A4-855893D4D16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567CAA45-589D-413C-98A4-855893D4D16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Advances in technology have dramatically impacted how we communicate, manage information, use our time and complete simple and complex daily tasks.  Virtually every aspect of our lives is influenced by the advancements in technology and these advancements have reformed how information is accessed and processed. </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t>The</a:t>
            </a:r>
            <a:r>
              <a:rPr lang="en-US" baseline="0" dirty="0" smtClean="0"/>
              <a:t> V</a:t>
            </a:r>
            <a:r>
              <a:rPr lang="en-US" dirty="0" smtClean="0"/>
              <a:t>ision of Idaho</a:t>
            </a:r>
            <a:r>
              <a:rPr lang="en-US" baseline="0" dirty="0" smtClean="0"/>
              <a:t> PD is to make meaningful connections that have similar interests and needs and create genuine learning experiences that will have an impact on student achievement. Goals are to:</a:t>
            </a:r>
          </a:p>
          <a:p>
            <a:pPr eaLnBrk="1" hangingPunct="1">
              <a:spcBef>
                <a:spcPct val="0"/>
              </a:spcBef>
            </a:pPr>
            <a:endParaRPr lang="en-US" dirty="0" smtClean="0"/>
          </a:p>
          <a:p>
            <a:pPr eaLnBrk="1" hangingPunct="1">
              <a:spcBef>
                <a:spcPct val="0"/>
              </a:spcBef>
            </a:pPr>
            <a:r>
              <a:rPr lang="en-US" dirty="0" smtClean="0"/>
              <a:t>Provide just-in-time professional learning</a:t>
            </a:r>
          </a:p>
          <a:p>
            <a:pPr eaLnBrk="1" hangingPunct="1">
              <a:spcBef>
                <a:spcPct val="0"/>
              </a:spcBef>
            </a:pPr>
            <a:r>
              <a:rPr lang="en-US" dirty="0" smtClean="0"/>
              <a:t>Create a statewide professional learning community</a:t>
            </a:r>
          </a:p>
          <a:p>
            <a:pPr eaLnBrk="1" hangingPunct="1">
              <a:spcBef>
                <a:spcPct val="0"/>
              </a:spcBef>
            </a:pPr>
            <a:r>
              <a:rPr lang="en-US" dirty="0" smtClean="0"/>
              <a:t>Create job-embedded learning opportunities</a:t>
            </a:r>
          </a:p>
          <a:p>
            <a:pPr eaLnBrk="1" hangingPunct="1">
              <a:spcBef>
                <a:spcPct val="0"/>
              </a:spcBef>
            </a:pPr>
            <a:r>
              <a:rPr lang="en-US" dirty="0" smtClean="0"/>
              <a:t>Ensure content-rich learning opportunities</a:t>
            </a:r>
          </a:p>
          <a:p>
            <a:pPr eaLnBrk="1" hangingPunct="1">
              <a:spcBef>
                <a:spcPct val="0"/>
              </a:spcBef>
            </a:pPr>
            <a:r>
              <a:rPr lang="en-US" dirty="0" smtClean="0"/>
              <a:t>Expand personalized professional development</a:t>
            </a:r>
          </a:p>
          <a:p>
            <a:pPr eaLnBrk="1" hangingPunct="1">
              <a:spcBef>
                <a:spcPct val="0"/>
              </a:spcBef>
            </a:pPr>
            <a:r>
              <a:rPr lang="en-US" dirty="0" smtClean="0"/>
              <a:t>Increase access to professional learning experiences</a:t>
            </a:r>
          </a:p>
          <a:p>
            <a:pPr eaLnBrk="1" hangingPunct="1">
              <a:spcBef>
                <a:spcPct val="0"/>
              </a:spcBef>
            </a:pPr>
            <a:r>
              <a:rPr lang="en-US" dirty="0" smtClean="0"/>
              <a:t>Leverage economies of scale to reduce the costs of professional development statewide </a:t>
            </a:r>
          </a:p>
          <a:p>
            <a:pPr eaLnBrk="1" hangingPunct="1">
              <a:spcBef>
                <a:spcPct val="0"/>
              </a:spcBef>
            </a:pPr>
            <a:r>
              <a:rPr lang="en-US" dirty="0" smtClean="0"/>
              <a:t>  </a:t>
            </a:r>
          </a:p>
          <a:p>
            <a:pPr eaLnBrk="1" hangingPunct="1">
              <a:spcBef>
                <a:spcPct val="0"/>
              </a:spcBef>
            </a:pPr>
            <a:r>
              <a:rPr lang="en-US" dirty="0" smtClean="0"/>
              <a:t>Through eLearning, Idaho Digital Learning has created opportunities for teachers and principals to participate in multiple professional and personal learning experiences that would otherwise be unavailable. </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smtClean="0"/>
              <a:t>In our competitor analysis that was conduced in the fall, we looked at a variety of organizations that are currently delivering in-service professional development in Idaho.  </a:t>
            </a:r>
          </a:p>
          <a:p>
            <a:pPr eaLnBrk="1" hangingPunct="1">
              <a:spcBef>
                <a:spcPct val="0"/>
              </a:spcBef>
            </a:pPr>
            <a:endParaRPr lang="en-US" dirty="0" smtClean="0"/>
          </a:p>
          <a:p>
            <a:pPr eaLnBrk="1" hangingPunct="1">
              <a:spcBef>
                <a:spcPct val="0"/>
              </a:spcBef>
            </a:pPr>
            <a:r>
              <a:rPr lang="en-US" dirty="0" smtClean="0"/>
              <a:t>For each of these organizations, we looked at different criteria to help us identify our closest competitors and also to help us determine competitive fees.</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05BF0C-253E-4C3C-A3A8-A857C38AF826}" type="slidenum">
              <a:rPr lang="en-US" smtClean="0"/>
              <a:pPr fontAlgn="base">
                <a:spcBef>
                  <a:spcPct val="0"/>
                </a:spcBef>
                <a:spcAft>
                  <a:spcPct val="0"/>
                </a:spcAft>
                <a:defRPr/>
              </a:pPr>
              <a:t>16</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p:cNvSpPr>
          <p:nvPr>
            <p:ph type="sldImg"/>
          </p:nvPr>
        </p:nvSpPr>
        <p:spPr>
          <a:ln/>
        </p:spPr>
      </p:sp>
      <p:sp>
        <p:nvSpPr>
          <p:cNvPr id="53251" name="Notes Placeholder 2"/>
          <p:cNvSpPr>
            <a:spLocks noGrp="1"/>
          </p:cNvSpPr>
          <p:nvPr>
            <p:ph type="body" idx="1"/>
          </p:nvPr>
        </p:nvSpPr>
        <p:spPr>
          <a:noFill/>
          <a:ln/>
        </p:spPr>
        <p:txBody>
          <a:bodyPr/>
          <a:lstStyle/>
          <a:p>
            <a:r>
              <a:rPr lang="en-US" smtClean="0">
                <a:latin typeface="Times New Roman" charset="0"/>
                <a:ea typeface="ＭＳ Ｐゴシック" charset="-128"/>
              </a:rPr>
              <a:t>How will we get there?  PD is a critical compoent in “helping teachers change” – but what will be our approach. We have to liberate learning and be willing to experiement</a:t>
            </a:r>
          </a:p>
        </p:txBody>
      </p:sp>
      <p:sp>
        <p:nvSpPr>
          <p:cNvPr id="53252" name="Slide Number Placeholder 3"/>
          <p:cNvSpPr>
            <a:spLocks noGrp="1"/>
          </p:cNvSpPr>
          <p:nvPr>
            <p:ph type="sldNum" sz="quarter" idx="5"/>
          </p:nvPr>
        </p:nvSpPr>
        <p:spPr>
          <a:noFill/>
        </p:spPr>
        <p:txBody>
          <a:bodyPr/>
          <a:lstStyle/>
          <a:p>
            <a:fld id="{5E9AEED2-C65A-4137-AF9C-3782913BFE49}" type="slidenum">
              <a:rPr lang="en-US"/>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p:cNvSpPr>
          <p:nvPr>
            <p:ph type="sldImg"/>
          </p:nvPr>
        </p:nvSpPr>
        <p:spPr>
          <a:ln/>
        </p:spPr>
      </p:sp>
      <p:sp>
        <p:nvSpPr>
          <p:cNvPr id="56323" name="Notes Placeholder 2"/>
          <p:cNvSpPr>
            <a:spLocks noGrp="1"/>
          </p:cNvSpPr>
          <p:nvPr>
            <p:ph type="body" idx="1"/>
          </p:nvPr>
        </p:nvSpPr>
        <p:spPr>
          <a:noFill/>
          <a:ln/>
        </p:spPr>
        <p:txBody>
          <a:bodyPr/>
          <a:lstStyle/>
          <a:p>
            <a:r>
              <a:rPr lang="en-US" smtClean="0">
                <a:latin typeface="Times New Roman" charset="0"/>
                <a:ea typeface="ＭＳ Ｐゴシック" charset="-128"/>
              </a:rPr>
              <a:t>Background to discuss OPD</a:t>
            </a:r>
          </a:p>
        </p:txBody>
      </p:sp>
      <p:sp>
        <p:nvSpPr>
          <p:cNvPr id="56324" name="Slide Number Placeholder 3"/>
          <p:cNvSpPr>
            <a:spLocks noGrp="1"/>
          </p:cNvSpPr>
          <p:nvPr>
            <p:ph type="sldNum" sz="quarter" idx="5"/>
          </p:nvPr>
        </p:nvSpPr>
        <p:spPr>
          <a:noFill/>
        </p:spPr>
        <p:txBody>
          <a:bodyPr/>
          <a:lstStyle/>
          <a:p>
            <a:fld id="{AC91D044-600A-43B8-BF47-53769AD26073}" type="slidenum">
              <a:rPr lang="en-US"/>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p:cNvSpPr>
          <p:nvPr>
            <p:ph type="sldImg"/>
          </p:nvPr>
        </p:nvSpPr>
        <p:spPr>
          <a:ln/>
        </p:spPr>
      </p:sp>
      <p:sp>
        <p:nvSpPr>
          <p:cNvPr id="58371" name="Notes Placeholder 2"/>
          <p:cNvSpPr>
            <a:spLocks noGrp="1"/>
          </p:cNvSpPr>
          <p:nvPr>
            <p:ph type="body" idx="1"/>
          </p:nvPr>
        </p:nvSpPr>
        <p:spPr>
          <a:noFill/>
          <a:ln/>
        </p:spPr>
        <p:txBody>
          <a:bodyPr/>
          <a:lstStyle/>
          <a:p>
            <a:r>
              <a:rPr lang="en-US" i="1" smtClean="0">
                <a:solidFill>
                  <a:srgbClr val="000090"/>
                </a:solidFill>
                <a:latin typeface="Garamond" charset="0"/>
                <a:ea typeface="ＭＳ Ｐゴシック" charset="-128"/>
              </a:rPr>
              <a:t>Teachers teach as they were taught</a:t>
            </a:r>
            <a:endParaRPr lang="en-US" i="1" smtClean="0">
              <a:solidFill>
                <a:srgbClr val="3824FF"/>
              </a:solidFill>
              <a:latin typeface="Garamond" charset="0"/>
              <a:ea typeface="ＭＳ Ｐゴシック" charset="-128"/>
            </a:endParaRPr>
          </a:p>
          <a:p>
            <a:endParaRPr lang="en-US" smtClean="0">
              <a:latin typeface="Times New Roman" charset="0"/>
              <a:ea typeface="ＭＳ Ｐゴシック" charset="-128"/>
            </a:endParaRPr>
          </a:p>
        </p:txBody>
      </p:sp>
      <p:sp>
        <p:nvSpPr>
          <p:cNvPr id="58372" name="Slide Number Placeholder 3"/>
          <p:cNvSpPr>
            <a:spLocks noGrp="1"/>
          </p:cNvSpPr>
          <p:nvPr>
            <p:ph type="sldNum" sz="quarter" idx="5"/>
          </p:nvPr>
        </p:nvSpPr>
        <p:spPr>
          <a:noFill/>
        </p:spPr>
        <p:txBody>
          <a:bodyPr/>
          <a:lstStyle/>
          <a:p>
            <a:fld id="{1FDD6911-A45A-4619-9923-C0BD589AF03B}" type="slidenum">
              <a:rPr lang="en-US"/>
              <a:pPr/>
              <a:t>24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p:cNvSpPr>
          <p:nvPr>
            <p:ph type="sldImg"/>
          </p:nvPr>
        </p:nvSpPr>
        <p:spPr>
          <a:ln/>
        </p:spPr>
      </p:sp>
      <p:sp>
        <p:nvSpPr>
          <p:cNvPr id="61443" name="Notes Placeholder 2"/>
          <p:cNvSpPr>
            <a:spLocks noGrp="1"/>
          </p:cNvSpPr>
          <p:nvPr>
            <p:ph type="body" idx="1"/>
          </p:nvPr>
        </p:nvSpPr>
        <p:spPr>
          <a:noFill/>
          <a:ln/>
        </p:spPr>
        <p:txBody>
          <a:bodyPr/>
          <a:lstStyle/>
          <a:p>
            <a:r>
              <a:rPr lang="en-US" smtClean="0">
                <a:latin typeface="Times New Roman" charset="0"/>
                <a:ea typeface="ＭＳ Ｐゴシック" charset="-128"/>
              </a:rPr>
              <a:t>Look at an example of online PD and a research plan that has impact and shows effectiveness; addressing limitations: EDWeek webinar</a:t>
            </a:r>
          </a:p>
        </p:txBody>
      </p:sp>
      <p:sp>
        <p:nvSpPr>
          <p:cNvPr id="61444" name="Slide Number Placeholder 3"/>
          <p:cNvSpPr>
            <a:spLocks noGrp="1"/>
          </p:cNvSpPr>
          <p:nvPr>
            <p:ph type="sldNum" sz="quarter" idx="5"/>
          </p:nvPr>
        </p:nvSpPr>
        <p:spPr>
          <a:noFill/>
        </p:spPr>
        <p:txBody>
          <a:bodyPr/>
          <a:lstStyle/>
          <a:p>
            <a:fld id="{5B25AB8E-B76B-4CF2-83AD-A48A507967BE}" type="slidenum">
              <a:rPr lang="en-US"/>
              <a:pPr/>
              <a:t>27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958C6B99-7827-4FEC-8CAE-C38CBEBBA603}" type="slidenum">
              <a:rPr lang="en-US"/>
              <a:pPr/>
              <a:t>28</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latin typeface="Times New Roman" charset="0"/>
              <a:ea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p:cNvSpPr>
          <p:nvPr>
            <p:ph type="sldImg"/>
          </p:nvPr>
        </p:nvSpPr>
        <p:spPr>
          <a:ln/>
        </p:spPr>
      </p:sp>
      <p:sp>
        <p:nvSpPr>
          <p:cNvPr id="65539" name="Notes Placeholder 2"/>
          <p:cNvSpPr>
            <a:spLocks noGrp="1"/>
          </p:cNvSpPr>
          <p:nvPr>
            <p:ph type="body" idx="1"/>
          </p:nvPr>
        </p:nvSpPr>
        <p:spPr>
          <a:noFill/>
          <a:ln/>
        </p:spPr>
        <p:txBody>
          <a:bodyPr/>
          <a:lstStyle/>
          <a:p>
            <a:r>
              <a:rPr lang="en-US" smtClean="0">
                <a:latin typeface="Times New Roman" charset="0"/>
                <a:ea typeface="ＭＳ Ｐゴシック" charset="-128"/>
              </a:rPr>
              <a:t>State examples, from our work and partners and DE’s program</a:t>
            </a:r>
          </a:p>
        </p:txBody>
      </p:sp>
      <p:sp>
        <p:nvSpPr>
          <p:cNvPr id="65540" name="Slide Number Placeholder 3"/>
          <p:cNvSpPr>
            <a:spLocks noGrp="1"/>
          </p:cNvSpPr>
          <p:nvPr>
            <p:ph type="sldNum" sz="quarter" idx="5"/>
          </p:nvPr>
        </p:nvSpPr>
        <p:spPr>
          <a:noFill/>
        </p:spPr>
        <p:txBody>
          <a:bodyPr/>
          <a:lstStyle/>
          <a:p>
            <a:fld id="{24239ED2-E371-4828-A166-D49A96E99C29}" type="slidenum">
              <a:rPr lang="en-US"/>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6AFD5A5B-FE4E-4B68-9B9A-68B0BFBBC216}" type="slidenum">
              <a:rPr lang="en-US"/>
              <a:pPr/>
              <a:t>30</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latin typeface="Times New Roman" charset="0"/>
                <a:ea typeface="ＭＳ Ｐゴシック" charset="-128"/>
              </a:rPr>
              <a:t>Example 2</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p:cNvSpPr>
          <p:nvPr>
            <p:ph type="sldImg"/>
          </p:nvPr>
        </p:nvSpPr>
        <p:spPr>
          <a:ln/>
        </p:spPr>
      </p:sp>
      <p:sp>
        <p:nvSpPr>
          <p:cNvPr id="69635" name="Notes Placeholder 2"/>
          <p:cNvSpPr>
            <a:spLocks noGrp="1"/>
          </p:cNvSpPr>
          <p:nvPr>
            <p:ph type="body" idx="1"/>
          </p:nvPr>
        </p:nvSpPr>
        <p:spPr>
          <a:noFill/>
          <a:ln/>
        </p:spPr>
        <p:txBody>
          <a:bodyPr/>
          <a:lstStyle/>
          <a:p>
            <a:r>
              <a:rPr lang="en-US" smtClean="0">
                <a:latin typeface="Times New Roman" charset="0"/>
                <a:ea typeface="ＭＳ Ｐゴシック" charset="-128"/>
              </a:rPr>
              <a:t>Example 3</a:t>
            </a:r>
          </a:p>
        </p:txBody>
      </p:sp>
      <p:sp>
        <p:nvSpPr>
          <p:cNvPr id="69636" name="Slide Number Placeholder 3"/>
          <p:cNvSpPr>
            <a:spLocks noGrp="1"/>
          </p:cNvSpPr>
          <p:nvPr>
            <p:ph type="sldNum" sz="quarter" idx="5"/>
          </p:nvPr>
        </p:nvSpPr>
        <p:spPr>
          <a:noFill/>
        </p:spPr>
        <p:txBody>
          <a:bodyPr/>
          <a:lstStyle/>
          <a:p>
            <a:fld id="{31C0E6DF-8F31-4A72-9E6D-1DB559C523A7}" type="slidenum">
              <a:rPr lang="en-US"/>
              <a:pPr/>
              <a:t>31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p:cNvSpPr>
          <p:nvPr>
            <p:ph type="sldImg"/>
          </p:nvPr>
        </p:nvSpPr>
        <p:spPr>
          <a:ln/>
        </p:spPr>
      </p:sp>
      <p:sp>
        <p:nvSpPr>
          <p:cNvPr id="71683" name="Notes Placeholder 2"/>
          <p:cNvSpPr>
            <a:spLocks noGrp="1"/>
          </p:cNvSpPr>
          <p:nvPr>
            <p:ph type="body" idx="1"/>
          </p:nvPr>
        </p:nvSpPr>
        <p:spPr>
          <a:noFill/>
          <a:ln/>
        </p:spPr>
        <p:txBody>
          <a:bodyPr/>
          <a:lstStyle/>
          <a:p>
            <a:r>
              <a:rPr lang="en-US" smtClean="0">
                <a:latin typeface="Times New Roman" charset="0"/>
                <a:ea typeface="ＭＳ Ｐゴシック" charset="-128"/>
              </a:rPr>
              <a:t>Example 4</a:t>
            </a:r>
          </a:p>
        </p:txBody>
      </p:sp>
      <p:sp>
        <p:nvSpPr>
          <p:cNvPr id="71684" name="Slide Number Placeholder 3"/>
          <p:cNvSpPr>
            <a:spLocks noGrp="1"/>
          </p:cNvSpPr>
          <p:nvPr>
            <p:ph type="sldNum" sz="quarter" idx="5"/>
          </p:nvPr>
        </p:nvSpPr>
        <p:spPr>
          <a:noFill/>
        </p:spPr>
        <p:txBody>
          <a:bodyPr/>
          <a:lstStyle/>
          <a:p>
            <a:fld id="{F7F8790A-5D1A-42BB-9469-DDF25C74BA49}" type="slidenum">
              <a:rPr lang="en-US"/>
              <a:pPr/>
              <a:t>32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p:cNvSpPr>
          <p:nvPr>
            <p:ph type="sldImg"/>
          </p:nvPr>
        </p:nvSpPr>
        <p:spPr>
          <a:ln/>
        </p:spPr>
      </p:sp>
      <p:sp>
        <p:nvSpPr>
          <p:cNvPr id="73731" name="Notes Placeholder 2"/>
          <p:cNvSpPr>
            <a:spLocks noGrp="1"/>
          </p:cNvSpPr>
          <p:nvPr>
            <p:ph type="body" idx="1"/>
          </p:nvPr>
        </p:nvSpPr>
        <p:spPr>
          <a:noFill/>
          <a:ln/>
        </p:spPr>
        <p:txBody>
          <a:bodyPr/>
          <a:lstStyle/>
          <a:p>
            <a:pPr eaLnBrk="1" hangingPunct="1">
              <a:spcBef>
                <a:spcPct val="0"/>
              </a:spcBef>
            </a:pPr>
            <a:r>
              <a:rPr lang="en-US" smtClean="0">
                <a:latin typeface="Times New Roman" charset="0"/>
                <a:ea typeface="ＭＳ Ｐゴシック" charset="-128"/>
              </a:rPr>
              <a:t>Summary – some of what we’ve learned – and alignment to principles</a:t>
            </a:r>
          </a:p>
        </p:txBody>
      </p:sp>
      <p:sp>
        <p:nvSpPr>
          <p:cNvPr id="73732" name="Slide Number Placeholder 3"/>
          <p:cNvSpPr>
            <a:spLocks noGrp="1"/>
          </p:cNvSpPr>
          <p:nvPr>
            <p:ph type="sldNum" sz="quarter" idx="5"/>
          </p:nvPr>
        </p:nvSpPr>
        <p:spPr>
          <a:noFill/>
        </p:spPr>
        <p:txBody>
          <a:bodyPr/>
          <a:lstStyle/>
          <a:p>
            <a:fld id="{8D12EA63-4A7F-4AF4-9BD2-0C3B7B2E254E}" type="slidenum">
              <a:rPr lang="en-US"/>
              <a:pPr/>
              <a:t>33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Through the independent evaluation and national research studies like the one conducted at Boston College, Idaho Digital Learning has not only validated the value, importance and the need for online professional development, but has gained valuable insight and recommendations on areas to improve for 2010-2011 workshop offerings.</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40</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Eighty-five percent (85%) of survey respondents indicate that student outcomes will be improved as a result of their participation in the workshop.</a:t>
            </a:r>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41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Thanks</a:t>
            </a:r>
            <a:r>
              <a:rPr lang="en-US" sz="1200" kern="1200" baseline="0" dirty="0" smtClean="0">
                <a:solidFill>
                  <a:schemeClr val="tx1"/>
                </a:solidFill>
                <a:latin typeface="+mn-lt"/>
                <a:ea typeface="+mn-ea"/>
                <a:cs typeface="+mn-cs"/>
              </a:rPr>
              <a:t> to our partners at ETLO, </a:t>
            </a:r>
            <a:r>
              <a:rPr lang="en-US" sz="1200" kern="1200" dirty="0" smtClean="0">
                <a:solidFill>
                  <a:schemeClr val="tx1"/>
                </a:solidFill>
                <a:latin typeface="+mn-lt"/>
                <a:ea typeface="+mn-ea"/>
                <a:cs typeface="+mn-cs"/>
              </a:rPr>
              <a:t>Idaho Digital Learning Professional Development has over 75 online workshop offerings available for Idaho’s educators and will be running a selection of these workshops beginning October 15</a:t>
            </a:r>
            <a:r>
              <a:rPr lang="en-US" sz="1200" kern="1200" baseline="30000" dirty="0" smtClean="0">
                <a:solidFill>
                  <a:schemeClr val="tx1"/>
                </a:solidFill>
                <a:latin typeface="+mn-lt"/>
                <a:ea typeface="+mn-ea"/>
                <a:cs typeface="+mn-cs"/>
              </a:rPr>
              <a:t>th </a:t>
            </a:r>
            <a:r>
              <a:rPr lang="en-US" sz="1200" kern="1200" dirty="0" smtClean="0">
                <a:solidFill>
                  <a:schemeClr val="tx1"/>
                </a:solidFill>
                <a:latin typeface="+mn-lt"/>
                <a:ea typeface="+mn-ea"/>
                <a:cs typeface="+mn-cs"/>
              </a:rPr>
              <a:t>, 2010 with a different selection of workshops beginning February 4</a:t>
            </a:r>
            <a:r>
              <a:rPr lang="en-US" sz="1200" kern="1200" baseline="30000" dirty="0" smtClean="0">
                <a:solidFill>
                  <a:schemeClr val="tx1"/>
                </a:solidFill>
                <a:latin typeface="+mn-lt"/>
                <a:ea typeface="+mn-ea"/>
                <a:cs typeface="+mn-cs"/>
              </a:rPr>
              <a:t>th </a:t>
            </a:r>
            <a:r>
              <a:rPr lang="en-US" sz="1200" kern="1200" dirty="0" smtClean="0">
                <a:solidFill>
                  <a:schemeClr val="tx1"/>
                </a:solidFill>
                <a:latin typeface="+mn-lt"/>
                <a:ea typeface="+mn-ea"/>
                <a:cs typeface="+mn-cs"/>
              </a:rPr>
              <a:t>, 2011. Discounted workshop rates are offered to districts that bring a minimum-sized cohort or through early bird registration.  </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42</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Idla</a:t>
            </a:r>
            <a:r>
              <a:rPr lang="en-US" baseline="0" dirty="0" smtClean="0"/>
              <a:t> workshops bring together like interest educators to learn together, share ideas, collaborate and share knowledge. This provides a great value to teachers that often cite isolation as a prime reason for leaving the field of education.</a:t>
            </a:r>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43</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 Idaho Digital Learning will customize solutions for districts by offering any workshop at any time to a minimum cohort of educators from the district or a group of districts. Idaho Digital Learning is also available to build new workshop offerings based on district need, or train district staff on the techniques and strategies to be an effective online facilitator.  </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44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Teachers have different</a:t>
            </a:r>
            <a:r>
              <a:rPr lang="en-US" baseline="0" dirty="0" smtClean="0"/>
              <a:t> needs just like student have different needs. How do you provide multiple options to a wide range of teacher needs?</a:t>
            </a:r>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Idaho is a geographically large, rural state with many of its school districts and schools located in remote, isolated areas.  An overwhelming majority of Idaho school districts are considered rural, with 44 of Idaho’s school districts having fewer than 500 students.  The diversity and geography associated with Idaho’s school districts cause a great need for a statewide digital delivery of professional development and online networking.</a:t>
            </a:r>
          </a:p>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67CAA45-589D-413C-98A4-855893D4D164}"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C71445-D003-4F32-93CD-6156D930B346}" type="slidenum">
              <a:rPr lang="en-US" smtClean="0"/>
              <a:pPr fontAlgn="base">
                <a:spcBef>
                  <a:spcPct val="0"/>
                </a:spcBef>
                <a:spcAft>
                  <a:spcPct val="0"/>
                </a:spcAft>
                <a:defRPr/>
              </a:pPr>
              <a:t>10</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eaLnBrk="1" fontAlgn="auto" hangingPunct="1">
              <a:spcBef>
                <a:spcPts val="0"/>
              </a:spcBef>
              <a:spcAft>
                <a:spcPts val="0"/>
              </a:spcAft>
              <a:defRPr/>
            </a:pPr>
            <a:endParaRPr lang="en-US" dirty="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368C18-CBB9-405B-979A-69EC92D15CCD}" type="slidenum">
              <a:rPr lang="en-US" smtClean="0"/>
              <a:pPr fontAlgn="base">
                <a:spcBef>
                  <a:spcPct val="0"/>
                </a:spcBef>
                <a:spcAft>
                  <a:spcPct val="0"/>
                </a:spcAft>
                <a:defRPr/>
              </a:pPr>
              <a:t>11</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accent3">
                    <a:lumMod val="50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accent3">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5" name="Picture 9" descr="Screen shot 2010-06-25 at 10.29.49 AM[1].png"/>
          <p:cNvPicPr>
            <a:picLocks noChangeAspect="1"/>
          </p:cNvPicPr>
          <p:nvPr userDrawn="1"/>
        </p:nvPicPr>
        <p:blipFill>
          <a:blip r:embed="rId2" cstate="print"/>
          <a:srcRect/>
          <a:stretch>
            <a:fillRect/>
          </a:stretch>
        </p:blipFill>
        <p:spPr bwMode="auto">
          <a:xfrm>
            <a:off x="6502400" y="5902325"/>
            <a:ext cx="2641600" cy="95567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5" name="Footer Placeholder 4"/>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5" name="Footer Placeholder 4"/>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solidFill>
                  <a:schemeClr val="accent3">
                    <a:lumMod val="50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defRPr>
                <a:solidFill>
                  <a:schemeClr val="accent3">
                    <a:lumMod val="75000"/>
                  </a:schemeClr>
                </a:solidFill>
              </a:defRPr>
            </a:lvl1pPr>
            <a:lvl2pPr>
              <a:defRPr>
                <a:solidFill>
                  <a:schemeClr val="accent3">
                    <a:lumMod val="75000"/>
                  </a:schemeClr>
                </a:solidFill>
              </a:defRPr>
            </a:lvl2pPr>
            <a:lvl3pPr>
              <a:defRPr>
                <a:solidFill>
                  <a:schemeClr val="accent3">
                    <a:lumMod val="75000"/>
                  </a:schemeClr>
                </a:solidFill>
              </a:defRPr>
            </a:lvl3pPr>
            <a:lvl4pPr>
              <a:defRPr>
                <a:solidFill>
                  <a:schemeClr val="accent3">
                    <a:lumMod val="75000"/>
                  </a:schemeClr>
                </a:solidFill>
              </a:defRPr>
            </a:lvl4pPr>
            <a:lvl5pPr>
              <a:defRPr>
                <a:solidFill>
                  <a:schemeClr val="accent3">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5" name="Footer Placeholder 4"/>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pic>
        <p:nvPicPr>
          <p:cNvPr id="8" name="Picture 9" descr="Screen shot 2010-06-25 at 10.29.49 AM[1].png"/>
          <p:cNvPicPr>
            <a:picLocks noChangeAspect="1"/>
          </p:cNvPicPr>
          <p:nvPr userDrawn="1"/>
        </p:nvPicPr>
        <p:blipFill>
          <a:blip r:embed="rId2" cstate="print"/>
          <a:srcRect/>
          <a:stretch>
            <a:fillRect/>
          </a:stretch>
        </p:blipFill>
        <p:spPr bwMode="auto">
          <a:xfrm>
            <a:off x="6502400" y="5902325"/>
            <a:ext cx="2641600" cy="955675"/>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5" name="Footer Placeholder 4"/>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6" name="Footer Placeholder 5"/>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pic>
        <p:nvPicPr>
          <p:cNvPr id="9" name="Picture 9" descr="Screen shot 2010-06-25 at 10.29.49 AM[1].png"/>
          <p:cNvPicPr>
            <a:picLocks noChangeAspect="1"/>
          </p:cNvPicPr>
          <p:nvPr userDrawn="1"/>
        </p:nvPicPr>
        <p:blipFill>
          <a:blip r:embed="rId2" cstate="print"/>
          <a:srcRect/>
          <a:stretch>
            <a:fillRect/>
          </a:stretch>
        </p:blipFill>
        <p:spPr bwMode="auto">
          <a:xfrm>
            <a:off x="6502400" y="5902325"/>
            <a:ext cx="2641600" cy="955675"/>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solidFill>
                  <a:schemeClr val="accent3">
                    <a:lumMod val="50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solidFill>
                  <a:schemeClr val="accent3">
                    <a:lumMod val="75000"/>
                  </a:schemeClr>
                </a:solidFill>
              </a:defRPr>
            </a:lvl1pPr>
            <a:lvl2pPr>
              <a:defRPr sz="2000">
                <a:solidFill>
                  <a:schemeClr val="accent3">
                    <a:lumMod val="75000"/>
                  </a:schemeClr>
                </a:solidFill>
              </a:defRPr>
            </a:lvl2pPr>
            <a:lvl3pPr>
              <a:defRPr sz="1800">
                <a:solidFill>
                  <a:schemeClr val="accent3">
                    <a:lumMod val="75000"/>
                  </a:schemeClr>
                </a:solidFill>
              </a:defRPr>
            </a:lvl3pPr>
            <a:lvl4pPr>
              <a:defRPr sz="1600">
                <a:solidFill>
                  <a:schemeClr val="accent3">
                    <a:lumMod val="75000"/>
                  </a:schemeClr>
                </a:solidFill>
              </a:defRPr>
            </a:lvl4pPr>
            <a:lvl5pPr>
              <a:defRPr sz="1600">
                <a:solidFill>
                  <a:schemeClr val="accent3">
                    <a:lumMod val="7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accent3">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solidFill>
                  <a:schemeClr val="accent3">
                    <a:lumMod val="75000"/>
                  </a:schemeClr>
                </a:solidFill>
              </a:defRPr>
            </a:lvl1pPr>
            <a:lvl2pPr>
              <a:defRPr sz="2000">
                <a:solidFill>
                  <a:schemeClr val="accent3">
                    <a:lumMod val="75000"/>
                  </a:schemeClr>
                </a:solidFill>
              </a:defRPr>
            </a:lvl2pPr>
            <a:lvl3pPr>
              <a:defRPr sz="1800">
                <a:solidFill>
                  <a:schemeClr val="accent3">
                    <a:lumMod val="75000"/>
                  </a:schemeClr>
                </a:solidFill>
              </a:defRPr>
            </a:lvl3pPr>
            <a:lvl4pPr>
              <a:defRPr sz="1600">
                <a:solidFill>
                  <a:schemeClr val="accent3">
                    <a:lumMod val="75000"/>
                  </a:schemeClr>
                </a:solidFill>
              </a:defRPr>
            </a:lvl4pPr>
            <a:lvl5pPr>
              <a:defRPr sz="1600">
                <a:solidFill>
                  <a:schemeClr val="accent3">
                    <a:lumMod val="7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8" name="Footer Placeholder 7"/>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4" name="Footer Placeholder 3"/>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pic>
        <p:nvPicPr>
          <p:cNvPr id="7" name="Picture 9" descr="Screen shot 2010-06-25 at 10.29.49 AM[1].png"/>
          <p:cNvPicPr>
            <a:picLocks noChangeAspect="1"/>
          </p:cNvPicPr>
          <p:nvPr userDrawn="1"/>
        </p:nvPicPr>
        <p:blipFill>
          <a:blip r:embed="rId2" cstate="print"/>
          <a:srcRect/>
          <a:stretch>
            <a:fillRect/>
          </a:stretch>
        </p:blipFill>
        <p:spPr bwMode="auto">
          <a:xfrm>
            <a:off x="6502400" y="5902325"/>
            <a:ext cx="2641600" cy="955675"/>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3" name="Footer Placeholder 2"/>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pic>
        <p:nvPicPr>
          <p:cNvPr id="6" name="Picture 9" descr="Screen shot 2010-06-25 at 10.29.49 AM[1].png"/>
          <p:cNvPicPr>
            <a:picLocks noChangeAspect="1"/>
          </p:cNvPicPr>
          <p:nvPr userDrawn="1"/>
        </p:nvPicPr>
        <p:blipFill>
          <a:blip r:embed="rId2" cstate="print"/>
          <a:srcRect/>
          <a:stretch>
            <a:fillRect/>
          </a:stretch>
        </p:blipFill>
        <p:spPr bwMode="auto">
          <a:xfrm>
            <a:off x="6502400" y="5902325"/>
            <a:ext cx="2641600" cy="955675"/>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6" name="Footer Placeholder 5"/>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705600" y="2590800"/>
            <a:ext cx="2133600" cy="365125"/>
          </a:xfrm>
          <a:prstGeom prst="rect">
            <a:avLst/>
          </a:prstGeom>
        </p:spPr>
        <p:txBody>
          <a:bodyPr/>
          <a:lstStyle/>
          <a:p>
            <a:fld id="{CBBD8D47-69BC-4FA7-8500-1BFC81CDDAEE}" type="datetimeFigureOut">
              <a:rPr lang="en-US" smtClean="0"/>
              <a:pPr/>
              <a:t>11/16/2010</a:t>
            </a:fld>
            <a:endParaRPr lang="en-US" dirty="0"/>
          </a:p>
        </p:txBody>
      </p:sp>
      <p:sp>
        <p:nvSpPr>
          <p:cNvPr id="6" name="Footer Placeholder 5"/>
          <p:cNvSpPr>
            <a:spLocks noGrp="1"/>
          </p:cNvSpPr>
          <p:nvPr>
            <p:ph type="ftr" sz="quarter" idx="11"/>
          </p:nvPr>
        </p:nvSpPr>
        <p:spPr>
          <a:xfrm>
            <a:off x="5029200" y="624840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707199C4-DD1E-4B2E-83AF-BD869863BCD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IDLAltTag_rgb.jpg"/>
          <p:cNvPicPr>
            <a:picLocks noChangeAspect="1"/>
          </p:cNvPicPr>
          <p:nvPr/>
        </p:nvPicPr>
        <p:blipFill>
          <a:blip r:embed="rId13" cstate="print"/>
          <a:stretch>
            <a:fillRect/>
          </a:stretch>
        </p:blipFill>
        <p:spPr>
          <a:xfrm>
            <a:off x="304800" y="5715000"/>
            <a:ext cx="2643641" cy="835152"/>
          </a:xfrm>
          <a:prstGeom prst="rect">
            <a:avLst/>
          </a:prstGeom>
        </p:spPr>
      </p:pic>
      <p:sp>
        <p:nvSpPr>
          <p:cNvPr id="17" name="Rectangle 16"/>
          <p:cNvSpPr/>
          <p:nvPr/>
        </p:nvSpPr>
        <p:spPr>
          <a:xfrm>
            <a:off x="304800" y="304800"/>
            <a:ext cx="76200" cy="5029200"/>
          </a:xfrm>
          <a:prstGeom prst="rect">
            <a:avLst/>
          </a:prstGeom>
          <a:solidFill>
            <a:srgbClr val="A2AD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mailto:Mike.Caldwell@idahodigitallearning.org" TargetMode="External"/><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hyperlink" Target="mailto:btreacy@edc.org" TargetMode="External"/><Relationship Id="rId4" Type="http://schemas.openxmlformats.org/officeDocument/2006/relationships/hyperlink" Target="http://www.idahodigitallearning.or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219200"/>
            <a:ext cx="7772400" cy="3048000"/>
          </a:xfrm>
        </p:spPr>
        <p:txBody>
          <a:bodyPr/>
          <a:lstStyle/>
          <a:p>
            <a:pPr>
              <a:spcBef>
                <a:spcPts val="1200"/>
              </a:spcBef>
              <a:spcAft>
                <a:spcPts val="1800"/>
              </a:spcAft>
            </a:pPr>
            <a:r>
              <a:rPr lang="en-US" sz="4800" b="1" i="1" dirty="0" smtClean="0">
                <a:solidFill>
                  <a:schemeClr val="tx1"/>
                </a:solidFill>
              </a:rPr>
              <a:t>The Power of Partnership</a:t>
            </a:r>
            <a:r>
              <a:rPr lang="en-US" sz="4800" dirty="0"/>
              <a:t/>
            </a:r>
            <a:br>
              <a:rPr lang="en-US" sz="4800" dirty="0"/>
            </a:br>
            <a:r>
              <a:rPr lang="en-US" sz="2400" dirty="0" smtClean="0">
                <a:solidFill>
                  <a:schemeClr val="tx1"/>
                </a:solidFill>
              </a:rPr>
              <a:t>Getting a Statewide Online Professional Development Program Started</a:t>
            </a:r>
            <a:endParaRPr lang="en-US" sz="2400" dirty="0">
              <a:solidFill>
                <a:schemeClr val="tx1"/>
              </a:solidFill>
            </a:endParaRPr>
          </a:p>
        </p:txBody>
      </p:sp>
      <p:sp>
        <p:nvSpPr>
          <p:cNvPr id="5" name="Subtitle 4"/>
          <p:cNvSpPr>
            <a:spLocks noGrp="1"/>
          </p:cNvSpPr>
          <p:nvPr>
            <p:ph type="subTitle" idx="1"/>
          </p:nvPr>
        </p:nvSpPr>
        <p:spPr/>
        <p:txBody>
          <a:bodyPr/>
          <a:lstStyle/>
          <a:p>
            <a:r>
              <a:rPr lang="en-US" dirty="0" smtClean="0"/>
              <a:t>Virtual School Symposium</a:t>
            </a:r>
          </a:p>
          <a:p>
            <a:r>
              <a:rPr lang="en-US" dirty="0" smtClean="0"/>
              <a:t>November 2010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xfrm>
            <a:off x="4800600" y="457200"/>
            <a:ext cx="3657600" cy="48768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1" i="1" dirty="0" smtClean="0">
                <a:solidFill>
                  <a:srgbClr val="98B41E"/>
                </a:solidFill>
              </a:rPr>
              <a:t>Mission </a:t>
            </a:r>
            <a:r>
              <a:rPr lang="en-US" b="1" i="1" dirty="0" smtClean="0"/>
              <a:t>Alignment</a:t>
            </a:r>
          </a:p>
        </p:txBody>
      </p:sp>
      <p:pic>
        <p:nvPicPr>
          <p:cNvPr id="22531" name="Content Placeholder 4" descr="[Untitled]001.JPG"/>
          <p:cNvPicPr>
            <a:picLocks noGrp="1" noChangeAspect="1"/>
          </p:cNvPicPr>
          <p:nvPr>
            <p:ph sz="half" idx="2"/>
          </p:nvPr>
        </p:nvPicPr>
        <p:blipFill>
          <a:blip r:embed="rId3" cstate="print"/>
          <a:srcRect/>
          <a:stretch>
            <a:fillRect/>
          </a:stretch>
        </p:blipFill>
        <p:spPr bwMode="auto">
          <a:xfrm>
            <a:off x="762000" y="282575"/>
            <a:ext cx="3886200" cy="5081588"/>
          </a:xfrm>
          <a:noFill/>
          <a:ln>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Picture7.emf"/>
          <p:cNvPicPr>
            <a:picLocks noChangeAspect="1"/>
          </p:cNvPicPr>
          <p:nvPr/>
        </p:nvPicPr>
        <p:blipFill>
          <a:blip r:embed="rId3" cstate="print"/>
          <a:srcRect/>
          <a:stretch>
            <a:fillRect/>
          </a:stretch>
        </p:blipFill>
        <p:spPr bwMode="auto">
          <a:xfrm>
            <a:off x="533400" y="304800"/>
            <a:ext cx="8153400" cy="5029200"/>
          </a:xfrm>
          <a:prstGeom prst="rect">
            <a:avLst/>
          </a:prstGeom>
          <a:noFill/>
          <a:ln w="9525">
            <a:noFill/>
            <a:miter lim="800000"/>
            <a:headEnd/>
            <a:tailEnd/>
          </a:ln>
        </p:spPr>
      </p:pic>
      <p:sp>
        <p:nvSpPr>
          <p:cNvPr id="25603" name="Title 1"/>
          <p:cNvSpPr>
            <a:spLocks noGrp="1"/>
          </p:cNvSpPr>
          <p:nvPr>
            <p:ph type="title"/>
          </p:nvPr>
        </p:nvSpPr>
        <p:spPr bwMode="auto">
          <a:xfrm>
            <a:off x="4800600" y="304800"/>
            <a:ext cx="3886200" cy="5135563"/>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1" i="1" dirty="0" smtClean="0">
                <a:solidFill>
                  <a:schemeClr val="bg1"/>
                </a:solidFill>
                <a:latin typeface="Arial" pitchFamily="34" charset="0"/>
                <a:cs typeface="Arial" pitchFamily="34" charset="0"/>
              </a:rPr>
              <a:t>Close</a:t>
            </a:r>
            <a:br>
              <a:rPr lang="en-US" b="1" i="1" dirty="0" smtClean="0">
                <a:solidFill>
                  <a:schemeClr val="bg1"/>
                </a:solidFill>
                <a:latin typeface="Arial" pitchFamily="34" charset="0"/>
                <a:cs typeface="Arial" pitchFamily="34" charset="0"/>
              </a:rPr>
            </a:br>
            <a:r>
              <a:rPr lang="en-US" b="1" i="1" dirty="0" smtClean="0">
                <a:solidFill>
                  <a:srgbClr val="FFC000"/>
                </a:solidFill>
                <a:latin typeface="Arial" pitchFamily="34" charset="0"/>
                <a:cs typeface="Arial" pitchFamily="34" charset="0"/>
              </a:rPr>
              <a:t>Opportunity</a:t>
            </a:r>
            <a:r>
              <a:rPr lang="en-US" b="1" i="1" dirty="0" smtClean="0">
                <a:latin typeface="Arial" pitchFamily="34" charset="0"/>
                <a:cs typeface="Arial" pitchFamily="34" charset="0"/>
              </a:rPr>
              <a:t> </a:t>
            </a:r>
            <a:r>
              <a:rPr lang="en-US" b="1" i="1" dirty="0" smtClean="0">
                <a:solidFill>
                  <a:schemeClr val="bg1"/>
                </a:solidFill>
                <a:latin typeface="Arial" pitchFamily="34" charset="0"/>
                <a:cs typeface="Arial" pitchFamily="34" charset="0"/>
              </a:rPr>
              <a:t>Gaps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69.jpg"/>
          <p:cNvPicPr>
            <a:picLocks noChangeAspect="1"/>
          </p:cNvPicPr>
          <p:nvPr/>
        </p:nvPicPr>
        <p:blipFill>
          <a:blip r:embed="rId3" cstate="print"/>
          <a:stretch>
            <a:fillRect/>
          </a:stretch>
        </p:blipFill>
        <p:spPr>
          <a:xfrm>
            <a:off x="609600" y="304799"/>
            <a:ext cx="8382000" cy="5105401"/>
          </a:xfrm>
          <a:prstGeom prst="rect">
            <a:avLst/>
          </a:prstGeom>
        </p:spPr>
      </p:pic>
      <p:sp>
        <p:nvSpPr>
          <p:cNvPr id="2" name="Title 1"/>
          <p:cNvSpPr>
            <a:spLocks noGrp="1"/>
          </p:cNvSpPr>
          <p:nvPr>
            <p:ph type="title"/>
          </p:nvPr>
        </p:nvSpPr>
        <p:spPr>
          <a:xfrm>
            <a:off x="5029200" y="228600"/>
            <a:ext cx="4114800" cy="1066800"/>
          </a:xfrm>
        </p:spPr>
        <p:txBody>
          <a:bodyPr/>
          <a:lstStyle/>
          <a:p>
            <a:r>
              <a:rPr lang="en-US" dirty="0" smtClean="0"/>
              <a:t> </a:t>
            </a:r>
            <a:r>
              <a:rPr lang="en-US" b="1" i="1" dirty="0" smtClean="0"/>
              <a:t>Embrace Technology</a:t>
            </a:r>
            <a:endParaRPr lang="en-US" b="1"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igstock_Connect_Planet_Earth_Daylight_1839819.JPG"/>
          <p:cNvPicPr>
            <a:picLocks noChangeAspect="1"/>
          </p:cNvPicPr>
          <p:nvPr/>
        </p:nvPicPr>
        <p:blipFill>
          <a:blip r:embed="rId3" cstate="print"/>
          <a:stretch>
            <a:fillRect/>
          </a:stretch>
        </p:blipFill>
        <p:spPr>
          <a:xfrm>
            <a:off x="685800" y="381000"/>
            <a:ext cx="7924800" cy="5105400"/>
          </a:xfrm>
          <a:prstGeom prst="rect">
            <a:avLst/>
          </a:prstGeom>
        </p:spPr>
      </p:pic>
      <p:sp>
        <p:nvSpPr>
          <p:cNvPr id="2" name="Title 1"/>
          <p:cNvSpPr>
            <a:spLocks noGrp="1"/>
          </p:cNvSpPr>
          <p:nvPr>
            <p:ph type="title"/>
          </p:nvPr>
        </p:nvSpPr>
        <p:spPr>
          <a:xfrm>
            <a:off x="685800" y="2438400"/>
            <a:ext cx="7848600" cy="1143000"/>
          </a:xfrm>
        </p:spPr>
        <p:txBody>
          <a:bodyPr/>
          <a:lstStyle/>
          <a:p>
            <a:r>
              <a:rPr lang="en-US" b="1" i="1" dirty="0" smtClean="0">
                <a:solidFill>
                  <a:schemeClr val="bg1"/>
                </a:solidFill>
              </a:rPr>
              <a:t>Make Connections</a:t>
            </a:r>
            <a:endParaRPr lang="en-US" b="1" i="1"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aper stack.jpg"/>
          <p:cNvPicPr>
            <a:picLocks noChangeAspect="1"/>
          </p:cNvPicPr>
          <p:nvPr/>
        </p:nvPicPr>
        <p:blipFill>
          <a:blip r:embed="rId2" cstate="print"/>
          <a:stretch>
            <a:fillRect/>
          </a:stretch>
        </p:blipFill>
        <p:spPr>
          <a:xfrm>
            <a:off x="445008" y="381000"/>
            <a:ext cx="8698992" cy="5041392"/>
          </a:xfrm>
          <a:prstGeom prst="rect">
            <a:avLst/>
          </a:prstGeom>
        </p:spPr>
      </p:pic>
      <p:sp>
        <p:nvSpPr>
          <p:cNvPr id="2" name="Title 1"/>
          <p:cNvSpPr>
            <a:spLocks noGrp="1"/>
          </p:cNvSpPr>
          <p:nvPr>
            <p:ph type="title"/>
          </p:nvPr>
        </p:nvSpPr>
        <p:spPr>
          <a:xfrm>
            <a:off x="685800" y="4495800"/>
            <a:ext cx="7620000" cy="990600"/>
          </a:xfrm>
        </p:spPr>
        <p:txBody>
          <a:bodyPr/>
          <a:lstStyle/>
          <a:p>
            <a:r>
              <a:rPr lang="en-US" b="1" i="1" dirty="0" smtClean="0"/>
              <a:t>Step 3: Gather Information</a:t>
            </a:r>
            <a:endParaRPr lang="en-US" b="1"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0" y="1828800"/>
            <a:ext cx="4572000" cy="1143000"/>
          </a:xfrm>
        </p:spPr>
        <p:txBody>
          <a:bodyPr/>
          <a:lstStyle/>
          <a:p>
            <a:r>
              <a:rPr lang="en-US" b="1" i="1" dirty="0" smtClean="0"/>
              <a:t>Get to Know Your Competitors</a:t>
            </a:r>
            <a:endParaRPr lang="en-US" b="1" i="1" dirty="0"/>
          </a:p>
        </p:txBody>
      </p:sp>
      <p:pic>
        <p:nvPicPr>
          <p:cNvPr id="3" name="Picture 2" descr="karate.JPG"/>
          <p:cNvPicPr>
            <a:picLocks noChangeAspect="1"/>
          </p:cNvPicPr>
          <p:nvPr/>
        </p:nvPicPr>
        <p:blipFill>
          <a:blip r:embed="rId3" cstate="print"/>
          <a:stretch>
            <a:fillRect/>
          </a:stretch>
        </p:blipFill>
        <p:spPr>
          <a:xfrm>
            <a:off x="990600" y="533400"/>
            <a:ext cx="3240024" cy="48768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bwMode="auto">
          <a:xfrm>
            <a:off x="4876800" y="304800"/>
            <a:ext cx="3505200" cy="5257800"/>
          </a:xfr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1" i="1" dirty="0" smtClean="0"/>
              <a:t>Identify Market Needs</a:t>
            </a:r>
          </a:p>
        </p:txBody>
      </p:sp>
      <p:pic>
        <p:nvPicPr>
          <p:cNvPr id="41987" name="Picture 3" descr="Picture17.png"/>
          <p:cNvPicPr>
            <a:picLocks noChangeAspect="1"/>
          </p:cNvPicPr>
          <p:nvPr/>
        </p:nvPicPr>
        <p:blipFill>
          <a:blip r:embed="rId3" cstate="print"/>
          <a:srcRect/>
          <a:stretch>
            <a:fillRect/>
          </a:stretch>
        </p:blipFill>
        <p:spPr bwMode="auto">
          <a:xfrm>
            <a:off x="609600" y="304800"/>
            <a:ext cx="4075113" cy="518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ofdev.jpg"/>
          <p:cNvPicPr>
            <a:picLocks noChangeAspect="1"/>
          </p:cNvPicPr>
          <p:nvPr/>
        </p:nvPicPr>
        <p:blipFill>
          <a:blip r:embed="rId2" cstate="print"/>
          <a:stretch>
            <a:fillRect/>
          </a:stretch>
        </p:blipFill>
        <p:spPr>
          <a:xfrm>
            <a:off x="609600" y="533400"/>
            <a:ext cx="8153400" cy="4530452"/>
          </a:xfrm>
          <a:prstGeom prst="rect">
            <a:avLst/>
          </a:prstGeom>
        </p:spPr>
      </p:pic>
      <p:sp>
        <p:nvSpPr>
          <p:cNvPr id="2" name="Title 1"/>
          <p:cNvSpPr>
            <a:spLocks noGrp="1"/>
          </p:cNvSpPr>
          <p:nvPr>
            <p:ph type="title"/>
          </p:nvPr>
        </p:nvSpPr>
        <p:spPr/>
        <p:txBody>
          <a:bodyPr/>
          <a:lstStyle/>
          <a:p>
            <a:r>
              <a:rPr lang="en-US" b="1" i="1" dirty="0" smtClean="0"/>
              <a:t>Develop a Business Model</a:t>
            </a:r>
            <a:endParaRPr lang="en-US" b="1" i="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rtnership.JPG"/>
          <p:cNvPicPr>
            <a:picLocks noChangeAspect="1"/>
          </p:cNvPicPr>
          <p:nvPr/>
        </p:nvPicPr>
        <p:blipFill>
          <a:blip r:embed="rId2" cstate="print"/>
          <a:stretch>
            <a:fillRect/>
          </a:stretch>
        </p:blipFill>
        <p:spPr>
          <a:xfrm>
            <a:off x="457200" y="0"/>
            <a:ext cx="8686800" cy="4408551"/>
          </a:xfrm>
          <a:prstGeom prst="rect">
            <a:avLst/>
          </a:prstGeom>
        </p:spPr>
      </p:pic>
      <p:sp>
        <p:nvSpPr>
          <p:cNvPr id="2" name="Title 1"/>
          <p:cNvSpPr>
            <a:spLocks noGrp="1"/>
          </p:cNvSpPr>
          <p:nvPr>
            <p:ph type="title"/>
          </p:nvPr>
        </p:nvSpPr>
        <p:spPr>
          <a:xfrm>
            <a:off x="457200" y="3886200"/>
            <a:ext cx="8229600" cy="1143000"/>
          </a:xfrm>
        </p:spPr>
        <p:txBody>
          <a:bodyPr/>
          <a:lstStyle/>
          <a:p>
            <a:r>
              <a:rPr lang="en-US" b="1" i="1" dirty="0" smtClean="0"/>
              <a:t>Step 4: Establish Partnerships</a:t>
            </a:r>
            <a:endParaRPr lang="en-US" b="1"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33400" y="1447800"/>
            <a:ext cx="7743825" cy="2280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 Box 5"/>
          <p:cNvSpPr txBox="1">
            <a:spLocks noChangeArrowheads="1"/>
          </p:cNvSpPr>
          <p:nvPr/>
        </p:nvSpPr>
        <p:spPr bwMode="auto">
          <a:xfrm>
            <a:off x="762000" y="3500497"/>
            <a:ext cx="4267200" cy="2062103"/>
          </a:xfrm>
          <a:prstGeom prst="rect">
            <a:avLst/>
          </a:prstGeom>
          <a:noFill/>
          <a:ln w="9525">
            <a:noFill/>
            <a:miter lim="800000"/>
            <a:headEnd/>
            <a:tailEnd/>
          </a:ln>
        </p:spPr>
        <p:txBody>
          <a:bodyPr wrap="square">
            <a:spAutoFit/>
          </a:bodyPr>
          <a:lstStyle/>
          <a:p>
            <a:pPr algn="ctr">
              <a:spcBef>
                <a:spcPct val="50000"/>
              </a:spcBef>
            </a:pPr>
            <a:r>
              <a:rPr lang="en-US" sz="2000" b="1" i="1" dirty="0">
                <a:latin typeface="+mj-lt"/>
              </a:rPr>
              <a:t>Mike Caldwell</a:t>
            </a:r>
          </a:p>
          <a:p>
            <a:pPr algn="ctr">
              <a:spcBef>
                <a:spcPct val="50000"/>
              </a:spcBef>
            </a:pPr>
            <a:r>
              <a:rPr lang="en-US" dirty="0"/>
              <a:t>Academic Director</a:t>
            </a:r>
          </a:p>
          <a:p>
            <a:pPr algn="ctr">
              <a:spcBef>
                <a:spcPct val="50000"/>
              </a:spcBef>
            </a:pPr>
            <a:r>
              <a:rPr lang="en-US" dirty="0"/>
              <a:t>Idaho Digital Learning Academy</a:t>
            </a:r>
          </a:p>
          <a:p>
            <a:pPr algn="ctr">
              <a:spcBef>
                <a:spcPct val="50000"/>
              </a:spcBef>
            </a:pPr>
            <a:endParaRPr lang="en-US" b="1" i="1" dirty="0" smtClean="0">
              <a:solidFill>
                <a:srgbClr val="A2AD00"/>
              </a:solidFill>
              <a:latin typeface="Arial Black" pitchFamily="34" charset="0"/>
            </a:endParaRPr>
          </a:p>
          <a:p>
            <a:pPr algn="ctr">
              <a:spcBef>
                <a:spcPct val="50000"/>
              </a:spcBef>
            </a:pPr>
            <a:endParaRPr lang="en-US" b="1" i="1" dirty="0">
              <a:latin typeface="Arial Black" pitchFamily="34" charset="0"/>
            </a:endParaRPr>
          </a:p>
        </p:txBody>
      </p:sp>
      <p:sp>
        <p:nvSpPr>
          <p:cNvPr id="4" name="Rectangle 3"/>
          <p:cNvSpPr/>
          <p:nvPr/>
        </p:nvSpPr>
        <p:spPr>
          <a:xfrm>
            <a:off x="4572000" y="3495794"/>
            <a:ext cx="4572000" cy="1231106"/>
          </a:xfrm>
          <a:prstGeom prst="rect">
            <a:avLst/>
          </a:prstGeom>
        </p:spPr>
        <p:txBody>
          <a:bodyPr wrap="square">
            <a:spAutoFit/>
          </a:bodyPr>
          <a:lstStyle/>
          <a:p>
            <a:pPr algn="ctr">
              <a:spcBef>
                <a:spcPct val="50000"/>
              </a:spcBef>
            </a:pPr>
            <a:r>
              <a:rPr lang="en-US" sz="2000" b="1" i="1" dirty="0" smtClean="0">
                <a:latin typeface="+mj-lt"/>
              </a:rPr>
              <a:t>Barbara </a:t>
            </a:r>
            <a:r>
              <a:rPr lang="en-US" sz="2000" b="1" i="1" dirty="0" err="1" smtClean="0">
                <a:latin typeface="+mj-lt"/>
              </a:rPr>
              <a:t>Treacy</a:t>
            </a:r>
            <a:endParaRPr lang="en-US" sz="2000" b="1" i="1" dirty="0" smtClean="0">
              <a:latin typeface="+mj-lt"/>
            </a:endParaRPr>
          </a:p>
          <a:p>
            <a:pPr algn="ctr">
              <a:spcBef>
                <a:spcPct val="50000"/>
              </a:spcBef>
            </a:pPr>
            <a:r>
              <a:rPr lang="en-US" b="1" i="1" dirty="0" smtClean="0"/>
              <a:t>Director</a:t>
            </a:r>
          </a:p>
          <a:p>
            <a:pPr algn="ctr">
              <a:spcBef>
                <a:spcPct val="50000"/>
              </a:spcBef>
            </a:pPr>
            <a:r>
              <a:rPr lang="en-US" b="1" i="1" dirty="0" smtClean="0"/>
              <a:t>Ed Tech Leaders Online</a:t>
            </a:r>
          </a:p>
        </p:txBody>
      </p:sp>
      <p:pic>
        <p:nvPicPr>
          <p:cNvPr id="5" name="Picture 4" descr="Mike.Calwell-2010.JPG"/>
          <p:cNvPicPr>
            <a:picLocks noChangeAspect="1"/>
          </p:cNvPicPr>
          <p:nvPr/>
        </p:nvPicPr>
        <p:blipFill>
          <a:blip r:embed="rId2" cstate="print"/>
          <a:stretch>
            <a:fillRect/>
          </a:stretch>
        </p:blipFill>
        <p:spPr>
          <a:xfrm>
            <a:off x="1981200" y="833497"/>
            <a:ext cx="1600200" cy="2039353"/>
          </a:xfrm>
          <a:prstGeom prst="rect">
            <a:avLst/>
          </a:prstGeom>
        </p:spPr>
      </p:pic>
      <p:pic>
        <p:nvPicPr>
          <p:cNvPr id="2050" name="Picture 2"/>
          <p:cNvPicPr>
            <a:picLocks noChangeAspect="1" noChangeArrowheads="1"/>
          </p:cNvPicPr>
          <p:nvPr/>
        </p:nvPicPr>
        <p:blipFill>
          <a:blip r:embed="rId3" cstate="print"/>
          <a:srcRect/>
          <a:stretch>
            <a:fillRect/>
          </a:stretch>
        </p:blipFill>
        <p:spPr bwMode="auto">
          <a:xfrm>
            <a:off x="5791200" y="909697"/>
            <a:ext cx="1981200" cy="198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cstate="print"/>
          <a:srcRect/>
          <a:stretch>
            <a:fillRect/>
          </a:stretch>
        </p:blipFill>
        <p:spPr bwMode="auto">
          <a:xfrm>
            <a:off x="3200400" y="3276600"/>
            <a:ext cx="3944197" cy="733425"/>
          </a:xfrm>
          <a:prstGeom prst="rect">
            <a:avLst/>
          </a:prstGeom>
          <a:noFill/>
          <a:ln w="9525">
            <a:noFill/>
            <a:miter lim="800000"/>
            <a:headEnd/>
            <a:tailEnd/>
          </a:ln>
        </p:spPr>
      </p:pic>
      <p:pic>
        <p:nvPicPr>
          <p:cNvPr id="6" name="Picture 5"/>
          <p:cNvPicPr>
            <a:picLocks noChangeAspect="1" noChangeArrowheads="1"/>
          </p:cNvPicPr>
          <p:nvPr/>
        </p:nvPicPr>
        <p:blipFill>
          <a:blip r:embed="rId3" cstate="print"/>
          <a:srcRect/>
          <a:stretch>
            <a:fillRect/>
          </a:stretch>
        </p:blipFill>
        <p:spPr bwMode="auto">
          <a:xfrm>
            <a:off x="6400800" y="4114800"/>
            <a:ext cx="2347809" cy="808038"/>
          </a:xfrm>
          <a:prstGeom prst="rect">
            <a:avLst/>
          </a:prstGeom>
          <a:noFill/>
          <a:ln w="9525">
            <a:noFill/>
            <a:miter lim="800000"/>
            <a:headEnd/>
            <a:tailEnd/>
          </a:ln>
        </p:spPr>
      </p:pic>
      <p:pic>
        <p:nvPicPr>
          <p:cNvPr id="7" name="Picture 1" descr="SDE logo.jpg"/>
          <p:cNvPicPr>
            <a:picLocks noChangeAspect="1"/>
          </p:cNvPicPr>
          <p:nvPr/>
        </p:nvPicPr>
        <p:blipFill>
          <a:blip r:embed="rId4" cstate="print"/>
          <a:srcRect/>
          <a:stretch>
            <a:fillRect/>
          </a:stretch>
        </p:blipFill>
        <p:spPr bwMode="auto">
          <a:xfrm>
            <a:off x="762000" y="3124200"/>
            <a:ext cx="2220433" cy="21336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2971800" y="4191000"/>
            <a:ext cx="3124200" cy="1059232"/>
          </a:xfrm>
          <a:prstGeom prst="rect">
            <a:avLst/>
          </a:prstGeom>
          <a:noFill/>
          <a:ln w="9525">
            <a:noFill/>
            <a:miter lim="800000"/>
            <a:headEnd/>
            <a:tailEnd/>
          </a:ln>
        </p:spPr>
      </p:pic>
      <p:pic>
        <p:nvPicPr>
          <p:cNvPr id="8" name="Picture 9" descr="Screen shot 2010-06-25 at 10.29.49 AM[1].png"/>
          <p:cNvPicPr>
            <a:picLocks noChangeAspect="1"/>
          </p:cNvPicPr>
          <p:nvPr/>
        </p:nvPicPr>
        <p:blipFill>
          <a:blip r:embed="rId6" cstate="print"/>
          <a:srcRect/>
          <a:stretch>
            <a:fillRect/>
          </a:stretch>
        </p:blipFill>
        <p:spPr bwMode="auto">
          <a:xfrm>
            <a:off x="968322" y="457200"/>
            <a:ext cx="6880278" cy="24891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sz="half" idx="4294967295"/>
          </p:nvPr>
        </p:nvSpPr>
        <p:spPr>
          <a:xfrm>
            <a:off x="533400" y="1066800"/>
            <a:ext cx="4800600" cy="4495800"/>
          </a:xfrm>
          <a:prstGeom prst="rect">
            <a:avLst/>
          </a:prstGeom>
        </p:spPr>
        <p:txBody>
          <a:bodyPr/>
          <a:lstStyle/>
          <a:p>
            <a:pPr eaLnBrk="1" hangingPunct="1">
              <a:buFont typeface="Wingdings" charset="2"/>
              <a:buNone/>
            </a:pPr>
            <a:r>
              <a:rPr lang="en-US" sz="3600" dirty="0" smtClean="0">
                <a:solidFill>
                  <a:srgbClr val="230E8E"/>
                </a:solidFill>
                <a:latin typeface="Garamond" charset="0"/>
                <a:ea typeface="ＭＳ Ｐゴシック" charset="-128"/>
              </a:rPr>
              <a:t>	“The illiterate of the 21</a:t>
            </a:r>
            <a:r>
              <a:rPr lang="en-US" sz="3600" baseline="30000" dirty="0" smtClean="0">
                <a:solidFill>
                  <a:srgbClr val="230E8E"/>
                </a:solidFill>
                <a:latin typeface="Garamond" charset="0"/>
                <a:ea typeface="ＭＳ Ｐゴシック" charset="-128"/>
              </a:rPr>
              <a:t>st</a:t>
            </a:r>
            <a:r>
              <a:rPr lang="en-US" sz="3600" dirty="0" smtClean="0">
                <a:solidFill>
                  <a:srgbClr val="230E8E"/>
                </a:solidFill>
                <a:latin typeface="Garamond" charset="0"/>
                <a:ea typeface="ＭＳ Ｐゴシック" charset="-128"/>
              </a:rPr>
              <a:t>century will not be those who cannot read </a:t>
            </a:r>
          </a:p>
          <a:p>
            <a:pPr eaLnBrk="1" hangingPunct="1">
              <a:buFont typeface="Wingdings" charset="2"/>
              <a:buNone/>
            </a:pPr>
            <a:r>
              <a:rPr lang="en-US" sz="3600" dirty="0" smtClean="0">
                <a:solidFill>
                  <a:srgbClr val="230E8E"/>
                </a:solidFill>
                <a:latin typeface="Garamond" charset="0"/>
                <a:ea typeface="ＭＳ Ｐゴシック" charset="-128"/>
              </a:rPr>
              <a:t>	and write, but those who cannot learn, unlearn, and relearn.”   </a:t>
            </a:r>
          </a:p>
          <a:p>
            <a:pPr eaLnBrk="1" hangingPunct="1">
              <a:buFont typeface="Wingdings" charset="2"/>
              <a:buNone/>
            </a:pPr>
            <a:r>
              <a:rPr lang="en-US" sz="2800" dirty="0" smtClean="0">
                <a:solidFill>
                  <a:srgbClr val="230E8E"/>
                </a:solidFill>
                <a:latin typeface="Garamond" charset="0"/>
                <a:ea typeface="ＭＳ Ｐゴシック" charset="-128"/>
              </a:rPr>
              <a:t>		-Alvin Toffler (1990)</a:t>
            </a:r>
          </a:p>
        </p:txBody>
      </p:sp>
      <p:pic>
        <p:nvPicPr>
          <p:cNvPr id="52227" name="Picture 4"/>
          <p:cNvPicPr>
            <a:picLocks noChangeAspect="1"/>
          </p:cNvPicPr>
          <p:nvPr/>
        </p:nvPicPr>
        <p:blipFill>
          <a:blip r:embed="rId3" cstate="print"/>
          <a:srcRect/>
          <a:stretch>
            <a:fillRect/>
          </a:stretch>
        </p:blipFill>
        <p:spPr bwMode="auto">
          <a:xfrm>
            <a:off x="5334000" y="1295400"/>
            <a:ext cx="3565525" cy="2898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2"/>
          <p:cNvSpPr>
            <a:spLocks noGrp="1"/>
          </p:cNvSpPr>
          <p:nvPr>
            <p:ph type="title"/>
          </p:nvPr>
        </p:nvSpPr>
        <p:spPr/>
        <p:txBody>
          <a:bodyPr/>
          <a:lstStyle/>
          <a:p>
            <a:endParaRPr lang="en-US" smtClean="0">
              <a:latin typeface="Garamond" charset="0"/>
              <a:ea typeface="ＭＳ Ｐゴシック" charset="-128"/>
            </a:endParaRPr>
          </a:p>
        </p:txBody>
      </p:sp>
      <p:sp>
        <p:nvSpPr>
          <p:cNvPr id="54275" name="Content Placeholder 3"/>
          <p:cNvSpPr>
            <a:spLocks noGrp="1"/>
          </p:cNvSpPr>
          <p:nvPr>
            <p:ph idx="1"/>
          </p:nvPr>
        </p:nvSpPr>
        <p:spPr/>
        <p:txBody>
          <a:bodyPr/>
          <a:lstStyle/>
          <a:p>
            <a:endParaRPr lang="en-US" smtClean="0">
              <a:latin typeface="Garamond" charset="0"/>
              <a:ea typeface="ＭＳ Ｐゴシック" charset="-128"/>
            </a:endParaRPr>
          </a:p>
        </p:txBody>
      </p:sp>
      <p:pic>
        <p:nvPicPr>
          <p:cNvPr id="54276" name="Picture 4"/>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5"/>
          <p:cNvSpPr>
            <a:spLocks noGrp="1"/>
          </p:cNvSpPr>
          <p:nvPr>
            <p:ph type="title"/>
          </p:nvPr>
        </p:nvSpPr>
        <p:spPr/>
        <p:txBody>
          <a:bodyPr/>
          <a:lstStyle/>
          <a:p>
            <a:r>
              <a:rPr lang="en-US" smtClean="0">
                <a:solidFill>
                  <a:srgbClr val="230E8E"/>
                </a:solidFill>
                <a:latin typeface="Garamond" charset="0"/>
                <a:ea typeface="ＭＳ Ｐゴシック" charset="-128"/>
              </a:rPr>
              <a:t>Effective professional development</a:t>
            </a:r>
            <a:r>
              <a:rPr lang="en-US" smtClean="0">
                <a:latin typeface="Garamond" charset="0"/>
                <a:ea typeface="ＭＳ Ｐゴシック" charset="-128"/>
              </a:rPr>
              <a:t/>
            </a:r>
            <a:br>
              <a:rPr lang="en-US" smtClean="0">
                <a:latin typeface="Garamond" charset="0"/>
                <a:ea typeface="ＭＳ Ｐゴシック" charset="-128"/>
              </a:rPr>
            </a:br>
            <a:endParaRPr lang="en-US" smtClean="0">
              <a:latin typeface="Garamond" charset="0"/>
              <a:ea typeface="ＭＳ Ｐゴシック" charset="-128"/>
            </a:endParaRPr>
          </a:p>
        </p:txBody>
      </p:sp>
      <p:sp>
        <p:nvSpPr>
          <p:cNvPr id="55299" name="Content Placeholder 2"/>
          <p:cNvSpPr>
            <a:spLocks noGrp="1"/>
          </p:cNvSpPr>
          <p:nvPr>
            <p:ph idx="1"/>
          </p:nvPr>
        </p:nvSpPr>
        <p:spPr>
          <a:xfrm>
            <a:off x="457200" y="1524000"/>
            <a:ext cx="7315200" cy="4572000"/>
          </a:xfrm>
        </p:spPr>
        <p:txBody>
          <a:bodyPr/>
          <a:lstStyle/>
          <a:p>
            <a:r>
              <a:rPr lang="en-US" sz="2800" dirty="0" smtClean="0">
                <a:solidFill>
                  <a:srgbClr val="230E8E"/>
                </a:solidFill>
                <a:latin typeface="Garamond" charset="0"/>
                <a:ea typeface="ＭＳ Ｐゴシック" charset="-128"/>
              </a:rPr>
              <a:t>is intensive, ongoing, and connected to practice;  </a:t>
            </a:r>
          </a:p>
          <a:p>
            <a:r>
              <a:rPr lang="en-US" sz="2800" dirty="0" smtClean="0">
                <a:solidFill>
                  <a:srgbClr val="230E8E"/>
                </a:solidFill>
                <a:latin typeface="Garamond" charset="0"/>
                <a:ea typeface="ＭＳ Ｐゴシック" charset="-128"/>
              </a:rPr>
              <a:t>focuses on teaching and </a:t>
            </a:r>
          </a:p>
          <a:p>
            <a:pPr>
              <a:buFont typeface="Wingdings" charset="2"/>
              <a:buNone/>
            </a:pPr>
            <a:r>
              <a:rPr lang="en-US" sz="2800" dirty="0" smtClean="0">
                <a:solidFill>
                  <a:srgbClr val="230E8E"/>
                </a:solidFill>
                <a:latin typeface="Garamond" charset="0"/>
                <a:ea typeface="ＭＳ Ｐゴシック" charset="-128"/>
              </a:rPr>
              <a:t>	learning of academic content;  </a:t>
            </a:r>
          </a:p>
          <a:p>
            <a:r>
              <a:rPr lang="en-US" sz="2800" dirty="0" smtClean="0">
                <a:solidFill>
                  <a:srgbClr val="230E8E"/>
                </a:solidFill>
                <a:latin typeface="Garamond" charset="0"/>
                <a:ea typeface="ＭＳ Ｐゴシック" charset="-128"/>
              </a:rPr>
              <a:t>is connected to other </a:t>
            </a:r>
          </a:p>
          <a:p>
            <a:pPr>
              <a:buFont typeface="Wingdings" charset="2"/>
              <a:buNone/>
            </a:pPr>
            <a:r>
              <a:rPr lang="en-US" sz="2800" dirty="0" smtClean="0">
                <a:solidFill>
                  <a:srgbClr val="230E8E"/>
                </a:solidFill>
                <a:latin typeface="Garamond" charset="0"/>
                <a:ea typeface="ＭＳ Ｐゴシック" charset="-128"/>
              </a:rPr>
              <a:t>	school initiatives; and </a:t>
            </a:r>
          </a:p>
          <a:p>
            <a:r>
              <a:rPr lang="en-US" sz="2800" dirty="0" smtClean="0">
                <a:solidFill>
                  <a:srgbClr val="230E8E"/>
                </a:solidFill>
                <a:latin typeface="Garamond" charset="0"/>
                <a:ea typeface="ＭＳ Ｐゴシック" charset="-128"/>
              </a:rPr>
              <a:t>builds strong working </a:t>
            </a:r>
          </a:p>
          <a:p>
            <a:pPr>
              <a:buFont typeface="Wingdings" charset="2"/>
              <a:buNone/>
            </a:pPr>
            <a:r>
              <a:rPr lang="en-US" sz="2800" dirty="0" smtClean="0">
                <a:solidFill>
                  <a:srgbClr val="230E8E"/>
                </a:solidFill>
                <a:latin typeface="Garamond" charset="0"/>
                <a:ea typeface="ＭＳ Ｐゴシック" charset="-128"/>
              </a:rPr>
              <a:t>	relationship among teachers</a:t>
            </a:r>
            <a:endParaRPr lang="en-US" dirty="0" smtClean="0">
              <a:solidFill>
                <a:srgbClr val="230E8E"/>
              </a:solidFill>
              <a:latin typeface="Garamond" charset="0"/>
              <a:ea typeface="ＭＳ Ｐゴシック" charset="-128"/>
            </a:endParaRPr>
          </a:p>
          <a:p>
            <a:pPr>
              <a:buFont typeface="Wingdings" charset="2"/>
              <a:buNone/>
            </a:pPr>
            <a:r>
              <a:rPr lang="en-US" sz="2000" dirty="0" smtClean="0">
                <a:solidFill>
                  <a:srgbClr val="230E8E"/>
                </a:solidFill>
                <a:latin typeface="Garamond" charset="0"/>
                <a:ea typeface="ＭＳ Ｐゴシック" charset="-128"/>
              </a:rPr>
              <a:t>		-Linda Darling-Hammond, et al, NSDC (2009)</a:t>
            </a:r>
          </a:p>
        </p:txBody>
      </p:sp>
      <p:pic>
        <p:nvPicPr>
          <p:cNvPr id="55300" name="Picture 3"/>
          <p:cNvPicPr>
            <a:picLocks noChangeAspect="1"/>
          </p:cNvPicPr>
          <p:nvPr/>
        </p:nvPicPr>
        <p:blipFill>
          <a:blip r:embed="rId3" cstate="print"/>
          <a:srcRect/>
          <a:stretch>
            <a:fillRect/>
          </a:stretch>
        </p:blipFill>
        <p:spPr bwMode="auto">
          <a:xfrm>
            <a:off x="5334000" y="2438400"/>
            <a:ext cx="3048000"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381000"/>
            <a:ext cx="8229600" cy="1398588"/>
          </a:xfrm>
        </p:spPr>
        <p:txBody>
          <a:bodyPr/>
          <a:lstStyle/>
          <a:p>
            <a:r>
              <a:rPr lang="en-US" smtClean="0">
                <a:solidFill>
                  <a:srgbClr val="008000"/>
                </a:solidFill>
                <a:latin typeface="Garamond" charset="0"/>
                <a:ea typeface="ＭＳ Ｐゴシック" charset="-128"/>
              </a:rPr>
              <a:t>Effective PD must also:</a:t>
            </a:r>
            <a:r>
              <a:rPr lang="en-US" smtClean="0">
                <a:solidFill>
                  <a:srgbClr val="000090"/>
                </a:solidFill>
                <a:latin typeface="Garamond" charset="0"/>
                <a:ea typeface="ＭＳ Ｐゴシック" charset="-128"/>
              </a:rPr>
              <a:t/>
            </a:r>
            <a:br>
              <a:rPr lang="en-US" smtClean="0">
                <a:solidFill>
                  <a:srgbClr val="000090"/>
                </a:solidFill>
                <a:latin typeface="Garamond" charset="0"/>
                <a:ea typeface="ＭＳ Ｐゴシック" charset="-128"/>
              </a:rPr>
            </a:br>
            <a:r>
              <a:rPr lang="en-US" sz="4400" smtClean="0">
                <a:solidFill>
                  <a:schemeClr val="accent2"/>
                </a:solidFill>
                <a:latin typeface="Garamond" charset="0"/>
                <a:ea typeface="ＭＳ Ｐゴシック" charset="-128"/>
              </a:rPr>
              <a:t/>
            </a:r>
            <a:br>
              <a:rPr lang="en-US" sz="4400" smtClean="0">
                <a:solidFill>
                  <a:schemeClr val="accent2"/>
                </a:solidFill>
                <a:latin typeface="Garamond" charset="0"/>
                <a:ea typeface="ＭＳ Ｐゴシック" charset="-128"/>
              </a:rPr>
            </a:br>
            <a:endParaRPr lang="en-US" smtClean="0">
              <a:solidFill>
                <a:srgbClr val="000090"/>
              </a:solidFill>
              <a:latin typeface="Garamond" charset="0"/>
              <a:ea typeface="ＭＳ Ｐゴシック" charset="-128"/>
            </a:endParaRPr>
          </a:p>
        </p:txBody>
      </p:sp>
      <p:sp>
        <p:nvSpPr>
          <p:cNvPr id="57347" name="Content Placeholder 2"/>
          <p:cNvSpPr>
            <a:spLocks noGrp="1"/>
          </p:cNvSpPr>
          <p:nvPr>
            <p:ph idx="1"/>
          </p:nvPr>
        </p:nvSpPr>
        <p:spPr>
          <a:xfrm>
            <a:off x="609600" y="1295400"/>
            <a:ext cx="4648200" cy="3962400"/>
          </a:xfrm>
        </p:spPr>
        <p:txBody>
          <a:bodyPr/>
          <a:lstStyle/>
          <a:p>
            <a:r>
              <a:rPr lang="en-US" dirty="0" smtClean="0">
                <a:solidFill>
                  <a:srgbClr val="008000"/>
                </a:solidFill>
                <a:latin typeface="Garamond" charset="0"/>
                <a:ea typeface="ＭＳ Ｐゴシック" charset="-128"/>
              </a:rPr>
              <a:t> </a:t>
            </a:r>
            <a:r>
              <a:rPr lang="en-US" sz="3200" dirty="0" smtClean="0">
                <a:solidFill>
                  <a:srgbClr val="008000"/>
                </a:solidFill>
                <a:latin typeface="Garamond" charset="0"/>
                <a:ea typeface="ＭＳ Ｐゴシック" charset="-128"/>
              </a:rPr>
              <a:t>Incorporate technology</a:t>
            </a:r>
          </a:p>
          <a:p>
            <a:r>
              <a:rPr lang="en-US" sz="3200" dirty="0" smtClean="0">
                <a:solidFill>
                  <a:srgbClr val="008000"/>
                </a:solidFill>
                <a:latin typeface="Garamond" charset="0"/>
                <a:ea typeface="ＭＳ Ｐゴシック" charset="-128"/>
              </a:rPr>
              <a:t>Address unlearning</a:t>
            </a:r>
          </a:p>
          <a:p>
            <a:pPr>
              <a:buFont typeface="Wingdings" charset="2"/>
              <a:buNone/>
            </a:pPr>
            <a:endParaRPr lang="en-US" sz="2400" dirty="0" smtClean="0">
              <a:solidFill>
                <a:srgbClr val="3824FF"/>
              </a:solidFill>
              <a:latin typeface="Garamond" charset="0"/>
              <a:ea typeface="ＭＳ Ｐゴシック" charset="-128"/>
            </a:endParaRPr>
          </a:p>
        </p:txBody>
      </p:sp>
      <p:pic>
        <p:nvPicPr>
          <p:cNvPr id="57348" name="Picture 3"/>
          <p:cNvPicPr>
            <a:picLocks noChangeAspect="1"/>
          </p:cNvPicPr>
          <p:nvPr/>
        </p:nvPicPr>
        <p:blipFill>
          <a:blip r:embed="rId3" cstate="print"/>
          <a:srcRect/>
          <a:stretch>
            <a:fillRect/>
          </a:stretch>
        </p:blipFill>
        <p:spPr bwMode="auto">
          <a:xfrm>
            <a:off x="5181600" y="1676400"/>
            <a:ext cx="3657600" cy="3292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609600"/>
            <a:ext cx="7772400" cy="3785652"/>
          </a:xfrm>
          <a:prstGeom prst="rect">
            <a:avLst/>
          </a:prstGeom>
        </p:spPr>
        <p:txBody>
          <a:bodyPr wrap="square">
            <a:spAutoFit/>
          </a:bodyPr>
          <a:lstStyle/>
          <a:p>
            <a:pPr algn="ctr">
              <a:buFont typeface="Wingdings" charset="2"/>
              <a:buNone/>
            </a:pPr>
            <a:r>
              <a:rPr lang="en-US" sz="2400" dirty="0" smtClean="0">
                <a:solidFill>
                  <a:srgbClr val="008000"/>
                </a:solidFill>
                <a:latin typeface="Garamond" charset="0"/>
                <a:ea typeface="ＭＳ Ｐゴシック" charset="-128"/>
              </a:rPr>
              <a:t>“Technology can help us build </a:t>
            </a:r>
          </a:p>
          <a:p>
            <a:pPr algn="ctr">
              <a:buFont typeface="Wingdings" charset="2"/>
              <a:buNone/>
            </a:pPr>
            <a:r>
              <a:rPr lang="en-US" sz="2400" dirty="0" smtClean="0">
                <a:solidFill>
                  <a:srgbClr val="008000"/>
                </a:solidFill>
                <a:latin typeface="Garamond" charset="0"/>
                <a:ea typeface="ＭＳ Ｐゴシック" charset="-128"/>
              </a:rPr>
              <a:t>the capacity of educators by </a:t>
            </a:r>
          </a:p>
          <a:p>
            <a:pPr algn="ctr">
              <a:buFont typeface="Wingdings" charset="2"/>
              <a:buNone/>
            </a:pPr>
            <a:r>
              <a:rPr lang="en-US" sz="2400" dirty="0" smtClean="0">
                <a:solidFill>
                  <a:srgbClr val="008000"/>
                </a:solidFill>
                <a:latin typeface="Garamond" charset="0"/>
                <a:ea typeface="ＭＳ Ｐゴシック" charset="-128"/>
              </a:rPr>
              <a:t>enabling a shift to a model of </a:t>
            </a:r>
          </a:p>
          <a:p>
            <a:pPr algn="ctr">
              <a:buFont typeface="Wingdings" charset="2"/>
              <a:buNone/>
            </a:pPr>
            <a:r>
              <a:rPr lang="en-US" sz="2400" dirty="0" smtClean="0">
                <a:solidFill>
                  <a:srgbClr val="008000"/>
                </a:solidFill>
                <a:latin typeface="Garamond" charset="0"/>
                <a:ea typeface="ＭＳ Ｐゴシック" charset="-128"/>
              </a:rPr>
              <a:t>connected teaching.</a:t>
            </a:r>
          </a:p>
          <a:p>
            <a:pPr algn="ctr">
              <a:buFont typeface="Wingdings" charset="2"/>
              <a:buNone/>
            </a:pPr>
            <a:endParaRPr lang="en-US" sz="2400" dirty="0" smtClean="0">
              <a:solidFill>
                <a:srgbClr val="008000"/>
              </a:solidFill>
              <a:latin typeface="Garamond" charset="0"/>
              <a:ea typeface="ＭＳ Ｐゴシック" charset="-128"/>
            </a:endParaRPr>
          </a:p>
          <a:p>
            <a:pPr algn="ctr">
              <a:buFont typeface="Wingdings" charset="2"/>
              <a:buNone/>
            </a:pPr>
            <a:r>
              <a:rPr lang="en-US" sz="2400" dirty="0" smtClean="0">
                <a:solidFill>
                  <a:srgbClr val="008000"/>
                </a:solidFill>
                <a:latin typeface="Garamond" charset="0"/>
                <a:ea typeface="ＭＳ Ｐゴシック" charset="-128"/>
              </a:rPr>
              <a:t>The best way to prepare teachers for</a:t>
            </a:r>
          </a:p>
          <a:p>
            <a:pPr algn="ctr">
              <a:buFont typeface="Wingdings" charset="2"/>
              <a:buNone/>
            </a:pPr>
            <a:r>
              <a:rPr lang="en-US" sz="2400" dirty="0" smtClean="0">
                <a:solidFill>
                  <a:srgbClr val="008000"/>
                </a:solidFill>
                <a:latin typeface="Garamond" charset="0"/>
                <a:ea typeface="ＭＳ Ｐゴシック" charset="-128"/>
              </a:rPr>
              <a:t>connected teaching is to have them</a:t>
            </a:r>
          </a:p>
          <a:p>
            <a:pPr algn="ctr">
              <a:buFont typeface="Wingdings" charset="2"/>
              <a:buNone/>
            </a:pPr>
            <a:r>
              <a:rPr lang="en-US" sz="2400" dirty="0" smtClean="0">
                <a:solidFill>
                  <a:srgbClr val="008000"/>
                </a:solidFill>
                <a:latin typeface="Garamond" charset="0"/>
                <a:ea typeface="ＭＳ Ｐゴシック" charset="-128"/>
              </a:rPr>
              <a:t>experience it.”</a:t>
            </a:r>
          </a:p>
          <a:p>
            <a:pPr>
              <a:buFont typeface="Wingdings" charset="2"/>
              <a:buNone/>
            </a:pPr>
            <a:r>
              <a:rPr lang="en-US" sz="2400" dirty="0" smtClean="0">
                <a:solidFill>
                  <a:srgbClr val="008000"/>
                </a:solidFill>
                <a:latin typeface="Garamond" charset="0"/>
                <a:ea typeface="ＭＳ Ｐゴシック" charset="-128"/>
              </a:rPr>
              <a:t>	</a:t>
            </a:r>
          </a:p>
          <a:p>
            <a:pPr>
              <a:buFont typeface="Wingdings" charset="2"/>
              <a:buNone/>
            </a:pPr>
            <a:r>
              <a:rPr lang="en-US" sz="2400" dirty="0" smtClean="0">
                <a:solidFill>
                  <a:srgbClr val="008000"/>
                </a:solidFill>
                <a:latin typeface="Garamond" charset="0"/>
                <a:ea typeface="ＭＳ Ｐゴシック" charset="-128"/>
              </a:rPr>
              <a:t>-National Educational Technology Plan, USED 2010</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4"/>
          <p:cNvSpPr>
            <a:spLocks noGrp="1"/>
          </p:cNvSpPr>
          <p:nvPr>
            <p:ph type="title"/>
          </p:nvPr>
        </p:nvSpPr>
        <p:spPr/>
        <p:txBody>
          <a:bodyPr/>
          <a:lstStyle/>
          <a:p>
            <a:r>
              <a:rPr lang="en-US" smtClean="0">
                <a:solidFill>
                  <a:srgbClr val="000090"/>
                </a:solidFill>
                <a:latin typeface="Garamond" charset="0"/>
                <a:ea typeface="ＭＳ Ｐゴシック" charset="-128"/>
              </a:rPr>
              <a:t>National Educational Technology Plan</a:t>
            </a:r>
          </a:p>
        </p:txBody>
      </p:sp>
      <p:sp>
        <p:nvSpPr>
          <p:cNvPr id="59395" name="Content Placeholder 6"/>
          <p:cNvSpPr>
            <a:spLocks noGrp="1"/>
          </p:cNvSpPr>
          <p:nvPr>
            <p:ph idx="1"/>
          </p:nvPr>
        </p:nvSpPr>
        <p:spPr/>
        <p:txBody>
          <a:bodyPr/>
          <a:lstStyle/>
          <a:p>
            <a:pPr>
              <a:buFont typeface="Wingdings" charset="2"/>
              <a:buNone/>
            </a:pPr>
            <a:r>
              <a:rPr lang="en-US" sz="3200" smtClean="0">
                <a:solidFill>
                  <a:srgbClr val="000090"/>
                </a:solidFill>
                <a:latin typeface="Garamond" charset="0"/>
                <a:ea typeface="ＭＳ Ｐゴシック" charset="-128"/>
              </a:rPr>
              <a:t>		“Episodic and ineffective professional development is replaced by professional learning that is collaborative, coherent, and continuous and that blends more effective in-person courses and workshops with the expanded opportunities, immediacy, and convenience enabled by</a:t>
            </a:r>
          </a:p>
          <a:p>
            <a:pPr>
              <a:buFont typeface="Wingdings" charset="2"/>
              <a:buNone/>
            </a:pPr>
            <a:r>
              <a:rPr lang="en-US" sz="3200" smtClean="0">
                <a:solidFill>
                  <a:srgbClr val="000090"/>
                </a:solidFill>
                <a:latin typeface="Garamond" charset="0"/>
                <a:ea typeface="ＭＳ Ｐゴシック" charset="-128"/>
              </a:rPr>
              <a:t> 	online learning.”</a:t>
            </a:r>
          </a:p>
          <a:p>
            <a:pPr lvl="1">
              <a:buFont typeface="Wingdings" charset="2"/>
              <a:buNone/>
            </a:pPr>
            <a:r>
              <a:rPr lang="en-US" sz="1600" smtClean="0">
                <a:solidFill>
                  <a:srgbClr val="000090"/>
                </a:solidFill>
                <a:latin typeface="Garamond" charset="0"/>
                <a:ea typeface="ＭＳ Ｐゴシック" charset="-128"/>
              </a:rPr>
              <a:t>	</a:t>
            </a:r>
            <a:r>
              <a:rPr lang="en-US" sz="2400" smtClean="0">
                <a:solidFill>
                  <a:srgbClr val="000090"/>
                </a:solidFill>
                <a:latin typeface="Garamond" charset="0"/>
                <a:ea typeface="ＭＳ Ｐゴシック" charset="-128"/>
              </a:rPr>
              <a:t>	-U.S. Department of Education, March, 2010</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algn="ctr"/>
            <a:r>
              <a:rPr lang="en-US" smtClean="0">
                <a:solidFill>
                  <a:srgbClr val="000090"/>
                </a:solidFill>
                <a:latin typeface="Garamond" charset="0"/>
                <a:ea typeface="ＭＳ Ｐゴシック" charset="-128"/>
              </a:rPr>
              <a:t>Online Professional Development</a:t>
            </a:r>
          </a:p>
        </p:txBody>
      </p:sp>
      <p:sp>
        <p:nvSpPr>
          <p:cNvPr id="60419" name="Content Placeholder 2"/>
          <p:cNvSpPr>
            <a:spLocks noGrp="1"/>
          </p:cNvSpPr>
          <p:nvPr>
            <p:ph sz="half" idx="1"/>
          </p:nvPr>
        </p:nvSpPr>
        <p:spPr>
          <a:xfrm>
            <a:off x="381000" y="1066800"/>
            <a:ext cx="8153400" cy="4267200"/>
          </a:xfrm>
        </p:spPr>
        <p:txBody>
          <a:bodyPr/>
          <a:lstStyle/>
          <a:p>
            <a:pPr eaLnBrk="1" hangingPunct="1">
              <a:buFont typeface="Wingdings" charset="2"/>
              <a:buNone/>
            </a:pPr>
            <a:r>
              <a:rPr lang="en-US" sz="3600" smtClean="0">
                <a:solidFill>
                  <a:srgbClr val="000090"/>
                </a:solidFill>
                <a:latin typeface="Garamond" charset="0"/>
                <a:ea typeface="ＭＳ Ｐゴシック" charset="-128"/>
              </a:rPr>
              <a:t>	“Some online tools have some affordances that, if the training takes advantage of them, can help with some of the classic issues of professional development.”</a:t>
            </a:r>
            <a:r>
              <a:rPr lang="en-US" sz="2000" smtClean="0">
                <a:solidFill>
                  <a:srgbClr val="000090"/>
                </a:solidFill>
                <a:latin typeface="Garamond" charset="0"/>
                <a:ea typeface="ＭＳ Ｐゴシック" charset="-128"/>
              </a:rPr>
              <a:t>   </a:t>
            </a:r>
          </a:p>
          <a:p>
            <a:pPr eaLnBrk="1" hangingPunct="1">
              <a:buFont typeface="Wingdings" charset="2"/>
              <a:buNone/>
            </a:pPr>
            <a:r>
              <a:rPr lang="en-US" sz="2000" smtClean="0">
                <a:solidFill>
                  <a:srgbClr val="000090"/>
                </a:solidFill>
                <a:latin typeface="Garamond" charset="0"/>
                <a:ea typeface="ＭＳ Ｐゴシック" charset="-128"/>
              </a:rPr>
              <a:t>		--Dr. Chris Dede, Harvard Graduate School of Education</a:t>
            </a:r>
          </a:p>
          <a:p>
            <a:pPr eaLnBrk="1" hangingPunct="1">
              <a:buFont typeface="Arial" charset="0"/>
              <a:buNone/>
            </a:pPr>
            <a:endParaRPr lang="en-US" smtClean="0">
              <a:latin typeface="Garamond" charset="0"/>
              <a:ea typeface="ＭＳ Ｐゴシック" charset="-128"/>
            </a:endParaRPr>
          </a:p>
        </p:txBody>
      </p:sp>
      <p:sp>
        <p:nvSpPr>
          <p:cNvPr id="60420" name="Text Placeholder 3"/>
          <p:cNvSpPr>
            <a:spLocks noGrp="1"/>
          </p:cNvSpPr>
          <p:nvPr>
            <p:ph sz="half" idx="2"/>
          </p:nvPr>
        </p:nvSpPr>
        <p:spPr>
          <a:xfrm>
            <a:off x="5257800" y="1600200"/>
            <a:ext cx="3429000" cy="4530725"/>
          </a:xfrm>
        </p:spPr>
        <p:txBody>
          <a:bodyPr/>
          <a:lstStyle/>
          <a:p>
            <a:endParaRPr lang="en-US" smtClean="0">
              <a:latin typeface="Garamond" charset="0"/>
              <a:ea typeface="ＭＳ Ｐゴシック" charset="-128"/>
            </a:endParaRPr>
          </a:p>
          <a:p>
            <a:pPr>
              <a:buFont typeface="Wingdings" charset="2"/>
              <a:buNone/>
            </a:pPr>
            <a:r>
              <a:rPr lang="en-US" smtClean="0">
                <a:latin typeface="Garamond" charset="0"/>
                <a:ea typeface="ＭＳ Ｐゴシック" charset="-128"/>
              </a:rPr>
              <a:t>		</a:t>
            </a:r>
          </a:p>
        </p:txBody>
      </p:sp>
      <p:pic>
        <p:nvPicPr>
          <p:cNvPr id="60421" name="Picture 5"/>
          <p:cNvPicPr>
            <a:picLocks noChangeAspect="1"/>
          </p:cNvPicPr>
          <p:nvPr/>
        </p:nvPicPr>
        <p:blipFill>
          <a:blip r:embed="rId3" cstate="print"/>
          <a:srcRect/>
          <a:stretch>
            <a:fillRect/>
          </a:stretch>
        </p:blipFill>
        <p:spPr bwMode="auto">
          <a:xfrm>
            <a:off x="2743200" y="3886200"/>
            <a:ext cx="3489325" cy="2425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304800" y="1143000"/>
            <a:ext cx="8839200" cy="5486400"/>
          </a:xfrm>
        </p:spPr>
        <p:txBody>
          <a:bodyPr/>
          <a:lstStyle/>
          <a:p>
            <a:pPr eaLnBrk="1" hangingPunct="1">
              <a:lnSpc>
                <a:spcPct val="80000"/>
              </a:lnSpc>
              <a:buFont typeface="Wingdings" charset="2"/>
              <a:buNone/>
            </a:pPr>
            <a:endParaRPr lang="en-US" sz="1100" dirty="0" smtClean="0">
              <a:latin typeface="Garamond" charset="0"/>
              <a:ea typeface="ＭＳ Ｐゴシック" charset="-128"/>
            </a:endParaRPr>
          </a:p>
          <a:p>
            <a:pPr eaLnBrk="1" hangingPunct="1">
              <a:lnSpc>
                <a:spcPct val="80000"/>
              </a:lnSpc>
              <a:buFont typeface="Wingdings" charset="2"/>
              <a:buNone/>
            </a:pPr>
            <a:r>
              <a:rPr lang="en-US" sz="2800" i="1" dirty="0" smtClean="0">
                <a:solidFill>
                  <a:srgbClr val="000090"/>
                </a:solidFill>
                <a:latin typeface="Garamond" charset="0"/>
                <a:ea typeface="ＭＳ Ｐゴシック" charset="-128"/>
              </a:rPr>
              <a:t>Goal: Build capacity to use online learning to meet educational  goals</a:t>
            </a:r>
          </a:p>
          <a:p>
            <a:pPr eaLnBrk="1" hangingPunct="1">
              <a:lnSpc>
                <a:spcPct val="80000"/>
              </a:lnSpc>
            </a:pPr>
            <a:r>
              <a:rPr lang="en-US" sz="2800" dirty="0" smtClean="0">
                <a:solidFill>
                  <a:srgbClr val="000090"/>
                </a:solidFill>
                <a:latin typeface="Garamond" charset="0"/>
                <a:ea typeface="ＭＳ Ｐゴシック" charset="-128"/>
              </a:rPr>
              <a:t>For states, districts, universities, non-profits, others</a:t>
            </a:r>
          </a:p>
          <a:p>
            <a:pPr eaLnBrk="1" hangingPunct="1">
              <a:lnSpc>
                <a:spcPct val="80000"/>
              </a:lnSpc>
            </a:pPr>
            <a:r>
              <a:rPr lang="en-US" sz="2800" dirty="0" smtClean="0">
                <a:solidFill>
                  <a:srgbClr val="000090"/>
                </a:solidFill>
                <a:latin typeface="Garamond" charset="0"/>
                <a:ea typeface="ＭＳ Ｐゴシック" charset="-128"/>
              </a:rPr>
              <a:t>Founded in 2000 at EDC, 50-year non-profit education research and development organization based in MA</a:t>
            </a:r>
          </a:p>
          <a:p>
            <a:pPr eaLnBrk="1" hangingPunct="1">
              <a:lnSpc>
                <a:spcPct val="80000"/>
              </a:lnSpc>
            </a:pPr>
            <a:r>
              <a:rPr lang="en-US" sz="2800" dirty="0" smtClean="0">
                <a:solidFill>
                  <a:srgbClr val="000090"/>
                </a:solidFill>
                <a:latin typeface="Garamond" charset="0"/>
                <a:ea typeface="ＭＳ Ｐゴシック" charset="-128"/>
              </a:rPr>
              <a:t>Over 3000 online specialists trained in 36 states</a:t>
            </a:r>
          </a:p>
          <a:p>
            <a:pPr eaLnBrk="1" hangingPunct="1">
              <a:lnSpc>
                <a:spcPct val="80000"/>
              </a:lnSpc>
            </a:pPr>
            <a:r>
              <a:rPr lang="en-US" sz="2800" dirty="0" smtClean="0">
                <a:solidFill>
                  <a:srgbClr val="230E8E"/>
                </a:solidFill>
                <a:latin typeface="Garamond" charset="0"/>
                <a:ea typeface="ＭＳ Ｐゴシック" charset="-128"/>
              </a:rPr>
              <a:t>Online learning partnership with DE since 2003 (via SREB)</a:t>
            </a:r>
            <a:endParaRPr lang="en-US" sz="2800" dirty="0" smtClean="0">
              <a:solidFill>
                <a:srgbClr val="000090"/>
              </a:solidFill>
              <a:latin typeface="Garamond" charset="0"/>
              <a:ea typeface="ＭＳ Ｐゴシック" charset="-128"/>
            </a:endParaRPr>
          </a:p>
          <a:p>
            <a:pPr eaLnBrk="1" hangingPunct="1">
              <a:lnSpc>
                <a:spcPct val="80000"/>
              </a:lnSpc>
            </a:pPr>
            <a:r>
              <a:rPr lang="en-US" sz="2800" dirty="0" smtClean="0">
                <a:solidFill>
                  <a:srgbClr val="000090"/>
                </a:solidFill>
                <a:latin typeface="Garamond" charset="0"/>
                <a:ea typeface="ＭＳ Ｐゴシック" charset="-128"/>
              </a:rPr>
              <a:t>Focus on educator PD &amp; virtual schools</a:t>
            </a:r>
          </a:p>
          <a:p>
            <a:pPr eaLnBrk="1" hangingPunct="1">
              <a:lnSpc>
                <a:spcPct val="80000"/>
              </a:lnSpc>
            </a:pPr>
            <a:r>
              <a:rPr lang="en-US" sz="2800" dirty="0" smtClean="0">
                <a:solidFill>
                  <a:srgbClr val="000090"/>
                </a:solidFill>
                <a:latin typeface="Garamond" charset="0"/>
                <a:ea typeface="ＭＳ Ｐゴシック" charset="-128"/>
              </a:rPr>
              <a:t>Online facilitator &amp; course design programs</a:t>
            </a:r>
          </a:p>
          <a:p>
            <a:pPr eaLnBrk="1" hangingPunct="1">
              <a:lnSpc>
                <a:spcPct val="80000"/>
              </a:lnSpc>
            </a:pPr>
            <a:r>
              <a:rPr lang="en-US" sz="2800" dirty="0" smtClean="0">
                <a:solidFill>
                  <a:srgbClr val="000090"/>
                </a:solidFill>
                <a:latin typeface="Garamond" charset="0"/>
                <a:ea typeface="ＭＳ Ｐゴシック" charset="-128"/>
              </a:rPr>
              <a:t>60+ online workshops &amp; custom course development</a:t>
            </a:r>
          </a:p>
          <a:p>
            <a:pPr eaLnBrk="1" hangingPunct="1">
              <a:lnSpc>
                <a:spcPct val="80000"/>
              </a:lnSpc>
            </a:pPr>
            <a:r>
              <a:rPr lang="en-US" sz="2800" i="1" dirty="0" smtClean="0">
                <a:solidFill>
                  <a:srgbClr val="000090"/>
                </a:solidFill>
                <a:latin typeface="Garamond" charset="0"/>
                <a:ea typeface="ＭＳ Ｐゴシック" charset="-128"/>
              </a:rPr>
              <a:t>Learning Community</a:t>
            </a:r>
            <a:r>
              <a:rPr lang="en-US" sz="2800" dirty="0" smtClean="0">
                <a:solidFill>
                  <a:srgbClr val="000090"/>
                </a:solidFill>
                <a:latin typeface="Garamond" charset="0"/>
                <a:ea typeface="ＭＳ Ｐゴシック" charset="-128"/>
              </a:rPr>
              <a:t> model based on PD, SREB, </a:t>
            </a:r>
            <a:r>
              <a:rPr lang="en-US" sz="2800" dirty="0" err="1" smtClean="0">
                <a:solidFill>
                  <a:srgbClr val="000090"/>
                </a:solidFill>
                <a:latin typeface="Garamond" charset="0"/>
                <a:ea typeface="ＭＳ Ｐゴシック" charset="-128"/>
              </a:rPr>
              <a:t>iNACOL</a:t>
            </a:r>
            <a:r>
              <a:rPr lang="en-US" sz="2800" dirty="0" smtClean="0">
                <a:solidFill>
                  <a:srgbClr val="000090"/>
                </a:solidFill>
                <a:latin typeface="Garamond" charset="0"/>
                <a:ea typeface="ＭＳ Ｐゴシック" charset="-128"/>
              </a:rPr>
              <a:t>, Common Core &amp; Content standards</a:t>
            </a:r>
          </a:p>
          <a:p>
            <a:pPr eaLnBrk="1" hangingPunct="1">
              <a:lnSpc>
                <a:spcPct val="80000"/>
              </a:lnSpc>
              <a:buFont typeface="Wingdings" charset="2"/>
              <a:buNone/>
            </a:pPr>
            <a:endParaRPr lang="en-US" dirty="0" smtClean="0">
              <a:solidFill>
                <a:srgbClr val="000090"/>
              </a:solidFill>
              <a:latin typeface="Garamond" charset="0"/>
              <a:ea typeface="ＭＳ Ｐゴシック" charset="-128"/>
            </a:endParaRPr>
          </a:p>
          <a:p>
            <a:pPr eaLnBrk="1" hangingPunct="1">
              <a:lnSpc>
                <a:spcPct val="80000"/>
              </a:lnSpc>
            </a:pPr>
            <a:endParaRPr lang="en-US" dirty="0" smtClean="0">
              <a:solidFill>
                <a:srgbClr val="000090"/>
              </a:solidFill>
              <a:latin typeface="Garamond" charset="0"/>
              <a:ea typeface="ＭＳ Ｐゴシック" charset="-128"/>
            </a:endParaRPr>
          </a:p>
          <a:p>
            <a:pPr eaLnBrk="1" hangingPunct="1">
              <a:lnSpc>
                <a:spcPct val="80000"/>
              </a:lnSpc>
            </a:pPr>
            <a:endParaRPr lang="en-US" dirty="0" smtClean="0">
              <a:solidFill>
                <a:srgbClr val="000090"/>
              </a:solidFill>
              <a:latin typeface="Garamond" charset="0"/>
              <a:ea typeface="ＭＳ Ｐゴシック" charset="-128"/>
            </a:endParaRPr>
          </a:p>
          <a:p>
            <a:pPr eaLnBrk="1" hangingPunct="1">
              <a:lnSpc>
                <a:spcPct val="80000"/>
              </a:lnSpc>
              <a:buFont typeface="Wingdings" charset="2"/>
              <a:buNone/>
            </a:pPr>
            <a:endParaRPr lang="en-US" sz="2600" dirty="0" smtClean="0">
              <a:latin typeface="Garamond" charset="0"/>
              <a:ea typeface="ＭＳ Ｐゴシック" charset="-128"/>
            </a:endParaRPr>
          </a:p>
          <a:p>
            <a:pPr eaLnBrk="1" hangingPunct="1">
              <a:lnSpc>
                <a:spcPct val="80000"/>
              </a:lnSpc>
              <a:buFont typeface="Wingdings" charset="2"/>
              <a:buNone/>
            </a:pPr>
            <a:endParaRPr lang="en-US" sz="2600" b="1" dirty="0" smtClean="0">
              <a:latin typeface="Garamond" charset="0"/>
              <a:ea typeface="ＭＳ Ｐゴシック" charset="-128"/>
            </a:endParaRPr>
          </a:p>
          <a:p>
            <a:pPr eaLnBrk="1" hangingPunct="1">
              <a:lnSpc>
                <a:spcPct val="80000"/>
              </a:lnSpc>
            </a:pPr>
            <a:endParaRPr lang="en-US" sz="2600" dirty="0" smtClean="0">
              <a:latin typeface="Garamond" charset="0"/>
              <a:ea typeface="ＭＳ Ｐゴシック" charset="-128"/>
            </a:endParaRPr>
          </a:p>
          <a:p>
            <a:pPr eaLnBrk="1" hangingPunct="1">
              <a:lnSpc>
                <a:spcPct val="80000"/>
              </a:lnSpc>
              <a:buFont typeface="Wingdings" charset="2"/>
              <a:buNone/>
            </a:pPr>
            <a:endParaRPr lang="en-US" sz="1100" dirty="0" smtClean="0">
              <a:latin typeface="Garamond" charset="0"/>
              <a:ea typeface="ＭＳ Ｐゴシック" charset="-128"/>
            </a:endParaRPr>
          </a:p>
          <a:p>
            <a:pPr eaLnBrk="1" hangingPunct="1">
              <a:lnSpc>
                <a:spcPct val="80000"/>
              </a:lnSpc>
            </a:pPr>
            <a:endParaRPr lang="en-US" sz="1100" dirty="0" smtClean="0">
              <a:latin typeface="Garamond" charset="0"/>
              <a:ea typeface="ＭＳ Ｐゴシック" charset="-128"/>
            </a:endParaRPr>
          </a:p>
          <a:p>
            <a:pPr marL="742950" lvl="1" indent="-285750" eaLnBrk="1" hangingPunct="1">
              <a:lnSpc>
                <a:spcPct val="80000"/>
              </a:lnSpc>
            </a:pPr>
            <a:endParaRPr lang="en-US" sz="1200" dirty="0" smtClean="0">
              <a:latin typeface="Garamond" charset="0"/>
              <a:ea typeface="ＭＳ Ｐゴシック" charset="-128"/>
            </a:endParaRPr>
          </a:p>
        </p:txBody>
      </p:sp>
      <p:sp>
        <p:nvSpPr>
          <p:cNvPr id="62467" name="Rectangle 3"/>
          <p:cNvSpPr>
            <a:spLocks noGrp="1" noChangeArrowheads="1"/>
          </p:cNvSpPr>
          <p:nvPr>
            <p:ph type="title"/>
          </p:nvPr>
        </p:nvSpPr>
        <p:spPr>
          <a:xfrm>
            <a:off x="457200" y="0"/>
            <a:ext cx="8458200" cy="1292225"/>
          </a:xfrm>
        </p:spPr>
        <p:txBody>
          <a:bodyPr anchor="ctr"/>
          <a:lstStyle/>
          <a:p>
            <a:pPr eaLnBrk="1" hangingPunct="1"/>
            <a:r>
              <a:rPr lang="en-US" sz="3600" smtClean="0">
                <a:solidFill>
                  <a:srgbClr val="000090"/>
                </a:solidFill>
                <a:latin typeface="Garamond" charset="0"/>
                <a:ea typeface="ＭＳ Ｐゴシック" charset="-128"/>
              </a:rPr>
              <a:t>About EdTech Leaders Online</a:t>
            </a:r>
          </a:p>
        </p:txBody>
      </p:sp>
      <p:pic>
        <p:nvPicPr>
          <p:cNvPr id="62468" name="Picture 9" descr="Screen shot 2010-06-25 at 10.29.49 AM[1].png"/>
          <p:cNvPicPr>
            <a:picLocks noChangeAspect="1"/>
          </p:cNvPicPr>
          <p:nvPr/>
        </p:nvPicPr>
        <p:blipFill>
          <a:blip r:embed="rId3" cstate="print"/>
          <a:srcRect/>
          <a:stretch>
            <a:fillRect/>
          </a:stretch>
        </p:blipFill>
        <p:spPr bwMode="auto">
          <a:xfrm>
            <a:off x="6172200" y="304800"/>
            <a:ext cx="2641600" cy="955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Content Placeholder 4"/>
          <p:cNvSpPr>
            <a:spLocks noGrp="1"/>
          </p:cNvSpPr>
          <p:nvPr>
            <p:ph idx="1"/>
          </p:nvPr>
        </p:nvSpPr>
        <p:spPr>
          <a:xfrm>
            <a:off x="457200" y="1295400"/>
            <a:ext cx="8686800" cy="5257800"/>
          </a:xfrm>
        </p:spPr>
        <p:txBody>
          <a:bodyPr/>
          <a:lstStyle/>
          <a:p>
            <a:pPr>
              <a:buFont typeface="Wingdings" charset="2"/>
              <a:buNone/>
            </a:pPr>
            <a:r>
              <a:rPr lang="en-US" sz="2400" smtClean="0">
                <a:solidFill>
                  <a:srgbClr val="230E8E"/>
                </a:solidFill>
                <a:latin typeface="Garamond" charset="0"/>
                <a:ea typeface="ＭＳ Ｐゴシック" charset="-128"/>
              </a:rPr>
              <a:t>Goal: </a:t>
            </a:r>
            <a:r>
              <a:rPr lang="en-US" sz="2400" i="1" smtClean="0">
                <a:solidFill>
                  <a:srgbClr val="230E8E"/>
                </a:solidFill>
                <a:latin typeface="Garamond" charset="0"/>
                <a:ea typeface="ＭＳ Ｐゴシック" charset="-128"/>
              </a:rPr>
              <a:t>build state OPD programs focused on content, pedagogy, student achievement</a:t>
            </a:r>
          </a:p>
          <a:p>
            <a:r>
              <a:rPr lang="en-US" sz="2400" smtClean="0">
                <a:solidFill>
                  <a:srgbClr val="230E8E"/>
                </a:solidFill>
                <a:latin typeface="Garamond" charset="0"/>
                <a:ea typeface="ＭＳ Ｐゴシック" charset="-128"/>
              </a:rPr>
              <a:t>10 state consortium: AL, DE, KY, MD, MO, MS, NC, NH, PA, WV</a:t>
            </a:r>
          </a:p>
          <a:p>
            <a:r>
              <a:rPr lang="en-US" sz="2400" smtClean="0">
                <a:solidFill>
                  <a:srgbClr val="230E8E"/>
                </a:solidFill>
                <a:latin typeface="Garamond" charset="0"/>
                <a:ea typeface="ＭＳ Ｐゴシック" charset="-128"/>
              </a:rPr>
              <a:t>Funded in 2005 by USED with unique DoE/PTV partnership</a:t>
            </a:r>
          </a:p>
          <a:p>
            <a:r>
              <a:rPr lang="en-US" sz="2400" smtClean="0">
                <a:solidFill>
                  <a:srgbClr val="230E8E"/>
                </a:solidFill>
                <a:latin typeface="Garamond" charset="0"/>
                <a:ea typeface="ＭＳ Ｐゴシック" charset="-128"/>
              </a:rPr>
              <a:t>EDC provided facilitator &amp; developer training, research and other workshops; consulting</a:t>
            </a:r>
          </a:p>
          <a:p>
            <a:pPr eaLnBrk="1" hangingPunct="1">
              <a:lnSpc>
                <a:spcPct val="90000"/>
              </a:lnSpc>
            </a:pPr>
            <a:r>
              <a:rPr lang="en-US" sz="2400" smtClean="0">
                <a:solidFill>
                  <a:srgbClr val="000090"/>
                </a:solidFill>
                <a:latin typeface="Garamond" charset="0"/>
                <a:ea typeface="ＭＳ Ｐゴシック" charset="-128"/>
              </a:rPr>
              <a:t>91% teachers rated workshops excellent/very good</a:t>
            </a:r>
          </a:p>
          <a:p>
            <a:pPr eaLnBrk="1" hangingPunct="1">
              <a:lnSpc>
                <a:spcPct val="90000"/>
              </a:lnSpc>
            </a:pPr>
            <a:r>
              <a:rPr lang="en-US" sz="2400" smtClean="0">
                <a:solidFill>
                  <a:srgbClr val="230E8E"/>
                </a:solidFill>
                <a:latin typeface="Garamond" charset="0"/>
                <a:ea typeface="ＭＳ Ｐゴシック" charset="-128"/>
              </a:rPr>
              <a:t>96% facilitators rated training excellent /very good</a:t>
            </a:r>
          </a:p>
          <a:p>
            <a:r>
              <a:rPr lang="en-US" sz="2400" smtClean="0">
                <a:solidFill>
                  <a:srgbClr val="230E8E"/>
                </a:solidFill>
                <a:latin typeface="Garamond" charset="0"/>
                <a:ea typeface="ＭＳ Ｐゴシック" charset="-128"/>
              </a:rPr>
              <a:t>4 large-scale randomized experiments in math and </a:t>
            </a:r>
          </a:p>
          <a:p>
            <a:pPr>
              <a:buFont typeface="Wingdings" charset="2"/>
              <a:buNone/>
            </a:pPr>
            <a:r>
              <a:rPr lang="en-US" sz="2400" smtClean="0">
                <a:solidFill>
                  <a:srgbClr val="230E8E"/>
                </a:solidFill>
                <a:latin typeface="Garamond" charset="0"/>
                <a:ea typeface="ＭＳ Ｐゴシック" charset="-128"/>
              </a:rPr>
              <a:t>	ELA for elementary and middle school teachers</a:t>
            </a:r>
          </a:p>
          <a:p>
            <a:pPr lvl="1"/>
            <a:r>
              <a:rPr lang="en-US" sz="2400" smtClean="0">
                <a:solidFill>
                  <a:srgbClr val="230E8E"/>
                </a:solidFill>
                <a:latin typeface="Garamond" charset="0"/>
                <a:ea typeface="ＭＳ Ｐゴシック" charset="-128"/>
              </a:rPr>
              <a:t>Significant impact on teacher content knowledge, pedagogy and student learning</a:t>
            </a:r>
          </a:p>
          <a:p>
            <a:endParaRPr lang="en-US" sz="2800" smtClean="0">
              <a:solidFill>
                <a:srgbClr val="230E8E"/>
              </a:solidFill>
              <a:latin typeface="Garamond" charset="0"/>
              <a:ea typeface="ＭＳ Ｐゴシック" charset="-128"/>
            </a:endParaRPr>
          </a:p>
        </p:txBody>
      </p:sp>
      <p:pic>
        <p:nvPicPr>
          <p:cNvPr id="64516" name="Picture 11" descr="eLearning-Map-01"/>
          <p:cNvPicPr>
            <a:picLocks noChangeAspect="1" noChangeArrowheads="1"/>
          </p:cNvPicPr>
          <p:nvPr/>
        </p:nvPicPr>
        <p:blipFill>
          <a:blip r:embed="rId3" cstate="print"/>
          <a:srcRect/>
          <a:stretch>
            <a:fillRect/>
          </a:stretch>
        </p:blipFill>
        <p:spPr bwMode="auto">
          <a:xfrm>
            <a:off x="7165975" y="3124200"/>
            <a:ext cx="1901825" cy="2095500"/>
          </a:xfrm>
          <a:prstGeom prst="rect">
            <a:avLst/>
          </a:prstGeom>
          <a:noFill/>
          <a:ln w="9525">
            <a:noFill/>
            <a:miter lim="800000"/>
            <a:headEnd/>
            <a:tailEnd/>
          </a:ln>
        </p:spPr>
      </p:pic>
      <p:pic>
        <p:nvPicPr>
          <p:cNvPr id="64517" name="Picture 6" descr="efe_logo.gif"/>
          <p:cNvPicPr>
            <a:picLocks noChangeAspect="1"/>
          </p:cNvPicPr>
          <p:nvPr/>
        </p:nvPicPr>
        <p:blipFill>
          <a:blip r:embed="rId4" cstate="print"/>
          <a:srcRect/>
          <a:stretch>
            <a:fillRect/>
          </a:stretch>
        </p:blipFill>
        <p:spPr bwMode="auto">
          <a:xfrm>
            <a:off x="762000" y="304800"/>
            <a:ext cx="2514600" cy="939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838200" y="304800"/>
          <a:ext cx="73152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77813"/>
            <a:ext cx="8229600" cy="1322387"/>
          </a:xfrm>
        </p:spPr>
        <p:txBody>
          <a:bodyPr/>
          <a:lstStyle/>
          <a:p>
            <a:pPr eaLnBrk="1" hangingPunct="1"/>
            <a:r>
              <a:rPr lang="en-US" sz="4000" smtClean="0">
                <a:solidFill>
                  <a:srgbClr val="230E8E"/>
                </a:solidFill>
                <a:latin typeface="Garamond" charset="0"/>
                <a:ea typeface="ＭＳ Ｐゴシック" charset="-128"/>
              </a:rPr>
              <a:t>Louisiana Algebra 1 Online PD program</a:t>
            </a:r>
            <a:br>
              <a:rPr lang="en-US" sz="4000" smtClean="0">
                <a:solidFill>
                  <a:srgbClr val="230E8E"/>
                </a:solidFill>
                <a:latin typeface="Garamond" charset="0"/>
                <a:ea typeface="ＭＳ Ｐゴシック" charset="-128"/>
              </a:rPr>
            </a:br>
            <a:endParaRPr lang="en-US" sz="3800" smtClean="0">
              <a:latin typeface="Garamond" charset="0"/>
              <a:ea typeface="ＭＳ Ｐゴシック" charset="-128"/>
            </a:endParaRPr>
          </a:p>
        </p:txBody>
      </p:sp>
      <p:sp>
        <p:nvSpPr>
          <p:cNvPr id="66563" name="Rectangle 3"/>
          <p:cNvSpPr>
            <a:spLocks noGrp="1" noChangeArrowheads="1"/>
          </p:cNvSpPr>
          <p:nvPr>
            <p:ph type="body" idx="1"/>
          </p:nvPr>
        </p:nvSpPr>
        <p:spPr>
          <a:xfrm>
            <a:off x="304800" y="1752600"/>
            <a:ext cx="8839200" cy="4378325"/>
          </a:xfrm>
        </p:spPr>
        <p:txBody>
          <a:bodyPr/>
          <a:lstStyle/>
          <a:p>
            <a:pPr eaLnBrk="1" hangingPunct="1">
              <a:buFont typeface="Wingdings" charset="2"/>
              <a:buNone/>
            </a:pPr>
            <a:endParaRPr lang="en-US" sz="3200" smtClean="0">
              <a:latin typeface="Garamond" charset="0"/>
              <a:ea typeface="ＭＳ Ｐゴシック" charset="-128"/>
            </a:endParaRPr>
          </a:p>
          <a:p>
            <a:pPr eaLnBrk="1" hangingPunct="1">
              <a:buFont typeface="Wingdings" charset="2"/>
              <a:buNone/>
            </a:pPr>
            <a:r>
              <a:rPr lang="en-US" sz="2800" smtClean="0">
                <a:solidFill>
                  <a:srgbClr val="230E8E"/>
                </a:solidFill>
                <a:latin typeface="Garamond" charset="0"/>
                <a:ea typeface="ＭＳ Ｐゴシック" charset="-128"/>
              </a:rPr>
              <a:t>Goal: </a:t>
            </a:r>
            <a:r>
              <a:rPr lang="en-US" sz="2800" i="1" smtClean="0">
                <a:solidFill>
                  <a:srgbClr val="230E8E"/>
                </a:solidFill>
                <a:latin typeface="Garamond" charset="0"/>
                <a:ea typeface="ＭＳ Ｐゴシック" charset="-128"/>
              </a:rPr>
              <a:t>improve teacher knowledge and student success in Algebra 1</a:t>
            </a:r>
            <a:endParaRPr lang="en-US" sz="2800" smtClean="0">
              <a:solidFill>
                <a:srgbClr val="230E8E"/>
              </a:solidFill>
              <a:latin typeface="Garamond" charset="0"/>
              <a:ea typeface="ＭＳ Ｐゴシック" charset="-128"/>
            </a:endParaRPr>
          </a:p>
          <a:p>
            <a:pPr eaLnBrk="1" hangingPunct="1"/>
            <a:r>
              <a:rPr lang="en-US" sz="2800" smtClean="0">
                <a:solidFill>
                  <a:srgbClr val="230E8E"/>
                </a:solidFill>
                <a:latin typeface="Garamond" charset="0"/>
                <a:ea typeface="ＭＳ Ｐゴシック" charset="-128"/>
              </a:rPr>
              <a:t>11 online workshops in targeted Algebra 1 topics</a:t>
            </a:r>
          </a:p>
          <a:p>
            <a:pPr eaLnBrk="1" hangingPunct="1"/>
            <a:r>
              <a:rPr lang="en-US" sz="2800" smtClean="0">
                <a:solidFill>
                  <a:srgbClr val="230E8E"/>
                </a:solidFill>
                <a:latin typeface="Garamond" charset="0"/>
                <a:ea typeface="ＭＳ Ｐゴシック" charset="-128"/>
              </a:rPr>
              <a:t>State add-on certification in Algebra 1 for teachers who complete all 11 workshops</a:t>
            </a:r>
          </a:p>
          <a:p>
            <a:pPr eaLnBrk="1" hangingPunct="1"/>
            <a:r>
              <a:rPr lang="en-US" sz="2800" smtClean="0">
                <a:solidFill>
                  <a:srgbClr val="230E8E"/>
                </a:solidFill>
                <a:latin typeface="Garamond" charset="0"/>
                <a:ea typeface="ＭＳ Ｐゴシック" charset="-128"/>
              </a:rPr>
              <a:t>Online applets and tools support teacher &amp; student learning</a:t>
            </a:r>
          </a:p>
          <a:p>
            <a:pPr eaLnBrk="1" hangingPunct="1"/>
            <a:r>
              <a:rPr lang="en-US" sz="2800" smtClean="0">
                <a:solidFill>
                  <a:srgbClr val="230E8E"/>
                </a:solidFill>
                <a:latin typeface="Garamond" charset="0"/>
                <a:ea typeface="ＭＳ Ｐゴシック" charset="-128"/>
              </a:rPr>
              <a:t>Workshops are project and classroom based</a:t>
            </a:r>
          </a:p>
          <a:p>
            <a:pPr eaLnBrk="1" hangingPunct="1"/>
            <a:r>
              <a:rPr lang="en-US" sz="2800" smtClean="0">
                <a:solidFill>
                  <a:srgbClr val="230E8E"/>
                </a:solidFill>
                <a:latin typeface="Garamond" charset="0"/>
                <a:ea typeface="ＭＳ Ｐゴシック" charset="-128"/>
              </a:rPr>
              <a:t>Online facilitator training for LA math teachers</a:t>
            </a:r>
          </a:p>
          <a:p>
            <a:pPr eaLnBrk="1" hangingPunct="1"/>
            <a:endParaRPr lang="en-US" sz="2600" smtClean="0">
              <a:latin typeface="Garamond" charset="0"/>
              <a:ea typeface="ＭＳ Ｐゴシック" charset="-128"/>
            </a:endParaRPr>
          </a:p>
        </p:txBody>
      </p:sp>
      <p:pic>
        <p:nvPicPr>
          <p:cNvPr id="66564" name="Picture 4" descr="Functions.jpg"/>
          <p:cNvPicPr>
            <a:picLocks noChangeAspect="1"/>
          </p:cNvPicPr>
          <p:nvPr/>
        </p:nvPicPr>
        <p:blipFill>
          <a:blip r:embed="rId3" cstate="print"/>
          <a:srcRect/>
          <a:stretch>
            <a:fillRect/>
          </a:stretch>
        </p:blipFill>
        <p:spPr bwMode="auto">
          <a:xfrm>
            <a:off x="1676400" y="1066800"/>
            <a:ext cx="5695950" cy="8763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solidFill>
                  <a:srgbClr val="230E8E"/>
                </a:solidFill>
                <a:latin typeface="Garamond" charset="0"/>
                <a:ea typeface="ＭＳ Ｐゴシック" charset="-128"/>
              </a:rPr>
              <a:t>South Carolina Leader PD Program </a:t>
            </a:r>
          </a:p>
        </p:txBody>
      </p:sp>
      <p:sp>
        <p:nvSpPr>
          <p:cNvPr id="68611" name="Content Placeholder 2"/>
          <p:cNvSpPr>
            <a:spLocks noGrp="1"/>
          </p:cNvSpPr>
          <p:nvPr>
            <p:ph idx="1"/>
          </p:nvPr>
        </p:nvSpPr>
        <p:spPr>
          <a:xfrm>
            <a:off x="457200" y="2743200"/>
            <a:ext cx="8229600" cy="3387725"/>
          </a:xfrm>
        </p:spPr>
        <p:txBody>
          <a:bodyPr/>
          <a:lstStyle/>
          <a:p>
            <a:pPr>
              <a:buFont typeface="Wingdings" charset="2"/>
              <a:buNone/>
            </a:pPr>
            <a:r>
              <a:rPr lang="en-US" sz="2800" i="1" smtClean="0">
                <a:solidFill>
                  <a:srgbClr val="230E8E"/>
                </a:solidFill>
                <a:latin typeface="Garamond" charset="0"/>
                <a:ea typeface="ＭＳ Ｐゴシック" charset="-128"/>
              </a:rPr>
              <a:t>State OPD program on leading schools in a Web 2.0 world</a:t>
            </a:r>
            <a:endParaRPr lang="en-US" sz="2800" smtClean="0">
              <a:solidFill>
                <a:srgbClr val="230E8E"/>
              </a:solidFill>
              <a:latin typeface="Garamond" charset="0"/>
              <a:ea typeface="ＭＳ Ｐゴシック" charset="-128"/>
            </a:endParaRPr>
          </a:p>
          <a:p>
            <a:r>
              <a:rPr lang="en-US" sz="2800" smtClean="0">
                <a:solidFill>
                  <a:srgbClr val="230E8E"/>
                </a:solidFill>
                <a:latin typeface="Garamond" charset="0"/>
                <a:ea typeface="ＭＳ Ｐゴシック" charset="-128"/>
              </a:rPr>
              <a:t>Online workshop series for school leaders on Web 2.0 use and policy developed by ETLO</a:t>
            </a:r>
          </a:p>
          <a:p>
            <a:r>
              <a:rPr lang="en-US" sz="2800" smtClean="0">
                <a:solidFill>
                  <a:srgbClr val="230E8E"/>
                </a:solidFill>
                <a:latin typeface="Garamond" charset="0"/>
                <a:ea typeface="ＭＳ Ｐゴシック" charset="-128"/>
              </a:rPr>
              <a:t>State leadership program staff trained to facilitate and design online courses</a:t>
            </a:r>
          </a:p>
          <a:p>
            <a:endParaRPr lang="en-US" smtClean="0">
              <a:latin typeface="Garamond" charset="0"/>
              <a:ea typeface="ＭＳ Ｐゴシック" charset="-128"/>
            </a:endParaRPr>
          </a:p>
        </p:txBody>
      </p:sp>
      <p:pic>
        <p:nvPicPr>
          <p:cNvPr id="68612" name="Picture 3"/>
          <p:cNvPicPr>
            <a:picLocks noChangeAspect="1"/>
          </p:cNvPicPr>
          <p:nvPr/>
        </p:nvPicPr>
        <p:blipFill>
          <a:blip r:embed="rId3" cstate="print"/>
          <a:srcRect/>
          <a:stretch>
            <a:fillRect/>
          </a:stretch>
        </p:blipFill>
        <p:spPr bwMode="auto">
          <a:xfrm>
            <a:off x="1200150" y="1104900"/>
            <a:ext cx="6191250" cy="952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Content Placeholder 2"/>
          <p:cNvSpPr>
            <a:spLocks noGrp="1"/>
          </p:cNvSpPr>
          <p:nvPr>
            <p:ph idx="1"/>
          </p:nvPr>
        </p:nvSpPr>
        <p:spPr>
          <a:xfrm>
            <a:off x="457200" y="1828800"/>
            <a:ext cx="8229600" cy="4302125"/>
          </a:xfrm>
        </p:spPr>
        <p:txBody>
          <a:bodyPr/>
          <a:lstStyle/>
          <a:p>
            <a:pPr>
              <a:buFont typeface="Wingdings" charset="2"/>
              <a:buNone/>
            </a:pPr>
            <a:r>
              <a:rPr lang="en-US" sz="2800" dirty="0" smtClean="0">
                <a:solidFill>
                  <a:srgbClr val="230E8E"/>
                </a:solidFill>
                <a:latin typeface="Garamond" charset="0"/>
                <a:ea typeface="ＭＳ Ｐゴシック" charset="-128"/>
              </a:rPr>
              <a:t>Goal: </a:t>
            </a:r>
            <a:r>
              <a:rPr lang="en-US" sz="2800" i="1" dirty="0" smtClean="0">
                <a:solidFill>
                  <a:srgbClr val="230E8E"/>
                </a:solidFill>
                <a:latin typeface="Garamond" charset="0"/>
                <a:ea typeface="ＭＳ Ｐゴシック" charset="-128"/>
              </a:rPr>
              <a:t>Online PD to prepare teachers to teach students online</a:t>
            </a:r>
            <a:r>
              <a:rPr lang="en-US" sz="2800" dirty="0" smtClean="0">
                <a:solidFill>
                  <a:srgbClr val="230E8E"/>
                </a:solidFill>
                <a:latin typeface="Garamond" charset="0"/>
                <a:ea typeface="ＭＳ Ｐゴシック" charset="-128"/>
              </a:rPr>
              <a:t> </a:t>
            </a:r>
          </a:p>
          <a:p>
            <a:r>
              <a:rPr lang="en-US" sz="2800" dirty="0" smtClean="0">
                <a:solidFill>
                  <a:srgbClr val="230E8E"/>
                </a:solidFill>
                <a:latin typeface="Garamond" charset="0"/>
                <a:ea typeface="ＭＳ Ｐゴシック" charset="-128"/>
              </a:rPr>
              <a:t>Virtual Virginia established to provide all VA students access to AP and other needed courses</a:t>
            </a:r>
          </a:p>
          <a:p>
            <a:r>
              <a:rPr lang="en-US" sz="2800" dirty="0" smtClean="0">
                <a:solidFill>
                  <a:srgbClr val="230E8E"/>
                </a:solidFill>
                <a:latin typeface="Garamond" charset="0"/>
                <a:ea typeface="ＭＳ Ｐゴシック" charset="-128"/>
              </a:rPr>
              <a:t>All online teaches participate in EDC online training </a:t>
            </a:r>
          </a:p>
          <a:p>
            <a:r>
              <a:rPr lang="en-US" sz="2800" dirty="0" smtClean="0">
                <a:solidFill>
                  <a:srgbClr val="230E8E"/>
                </a:solidFill>
                <a:latin typeface="Garamond" charset="0"/>
                <a:ea typeface="ＭＳ Ｐゴシック" charset="-128"/>
              </a:rPr>
              <a:t>Inquiry based and technology integration strategies enable improved teaching in face to face classroom</a:t>
            </a:r>
          </a:p>
        </p:txBody>
      </p:sp>
      <p:pic>
        <p:nvPicPr>
          <p:cNvPr id="70660" name="Picture 3"/>
          <p:cNvPicPr>
            <a:picLocks noChangeAspect="1"/>
          </p:cNvPicPr>
          <p:nvPr/>
        </p:nvPicPr>
        <p:blipFill>
          <a:blip r:embed="rId3" cstate="print"/>
          <a:srcRect/>
          <a:stretch>
            <a:fillRect/>
          </a:stretch>
        </p:blipFill>
        <p:spPr bwMode="auto">
          <a:xfrm>
            <a:off x="2438400" y="381000"/>
            <a:ext cx="4419600" cy="116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5"/>
          <p:cNvSpPr>
            <a:spLocks noGrp="1"/>
          </p:cNvSpPr>
          <p:nvPr>
            <p:ph type="title"/>
          </p:nvPr>
        </p:nvSpPr>
        <p:spPr/>
        <p:txBody>
          <a:bodyPr/>
          <a:lstStyle/>
          <a:p>
            <a:r>
              <a:rPr lang="en-US" smtClean="0">
                <a:solidFill>
                  <a:srgbClr val="230E8E"/>
                </a:solidFill>
                <a:latin typeface="Garamond" charset="0"/>
                <a:ea typeface="ＭＳ Ｐゴシック" charset="-128"/>
              </a:rPr>
              <a:t>Online Learning enables </a:t>
            </a:r>
            <a:r>
              <a:rPr lang="en-US" smtClean="0">
                <a:latin typeface="Garamond" charset="0"/>
                <a:ea typeface="ＭＳ Ｐゴシック" charset="-128"/>
              </a:rPr>
              <a:t/>
            </a:r>
            <a:br>
              <a:rPr lang="en-US" smtClean="0">
                <a:latin typeface="Garamond" charset="0"/>
                <a:ea typeface="ＭＳ Ｐゴシック" charset="-128"/>
              </a:rPr>
            </a:br>
            <a:endParaRPr lang="en-US" smtClean="0">
              <a:latin typeface="Garamond" charset="0"/>
              <a:ea typeface="ＭＳ Ｐゴシック" charset="-128"/>
            </a:endParaRPr>
          </a:p>
        </p:txBody>
      </p:sp>
      <p:sp>
        <p:nvSpPr>
          <p:cNvPr id="72707" name="Content Placeholder 2"/>
          <p:cNvSpPr>
            <a:spLocks noGrp="1"/>
          </p:cNvSpPr>
          <p:nvPr>
            <p:ph idx="1"/>
          </p:nvPr>
        </p:nvSpPr>
        <p:spPr>
          <a:xfrm>
            <a:off x="457200" y="1219200"/>
            <a:ext cx="8229600" cy="4911725"/>
          </a:xfrm>
        </p:spPr>
        <p:txBody>
          <a:bodyPr/>
          <a:lstStyle/>
          <a:p>
            <a:r>
              <a:rPr lang="en-US" sz="2800" smtClean="0">
                <a:solidFill>
                  <a:srgbClr val="230E8E"/>
                </a:solidFill>
                <a:latin typeface="Garamond" charset="0"/>
                <a:ea typeface="ＭＳ Ｐゴシック" charset="-128"/>
              </a:rPr>
              <a:t>Scalable, sustainable, state-wide approaches</a:t>
            </a:r>
          </a:p>
          <a:p>
            <a:r>
              <a:rPr lang="en-US" sz="2800" smtClean="0">
                <a:solidFill>
                  <a:srgbClr val="230E8E"/>
                </a:solidFill>
                <a:latin typeface="Garamond" charset="0"/>
                <a:ea typeface="ＭＳ Ｐゴシック" charset="-128"/>
              </a:rPr>
              <a:t>Accessible, effective and new opportunities for learning</a:t>
            </a:r>
          </a:p>
          <a:p>
            <a:r>
              <a:rPr lang="en-US" sz="2800" smtClean="0">
                <a:solidFill>
                  <a:srgbClr val="230E8E"/>
                </a:solidFill>
                <a:latin typeface="Garamond" charset="0"/>
                <a:ea typeface="ＭＳ Ｐゴシック" charset="-128"/>
              </a:rPr>
              <a:t>Reflection &amp; collaboration in </a:t>
            </a:r>
            <a:r>
              <a:rPr lang="en-US" sz="2800" i="1" smtClean="0">
                <a:solidFill>
                  <a:srgbClr val="230E8E"/>
                </a:solidFill>
                <a:latin typeface="Garamond" charset="0"/>
                <a:ea typeface="ＭＳ Ｐゴシック" charset="-128"/>
              </a:rPr>
              <a:t>learning community </a:t>
            </a:r>
            <a:r>
              <a:rPr lang="en-US" sz="2800" smtClean="0">
                <a:solidFill>
                  <a:srgbClr val="230E8E"/>
                </a:solidFill>
                <a:latin typeface="Garamond" charset="0"/>
                <a:ea typeface="ＭＳ Ｐゴシック" charset="-128"/>
              </a:rPr>
              <a:t>model</a:t>
            </a:r>
          </a:p>
          <a:p>
            <a:r>
              <a:rPr lang="en-US" sz="2800" smtClean="0">
                <a:solidFill>
                  <a:srgbClr val="230E8E"/>
                </a:solidFill>
                <a:latin typeface="Garamond" charset="0"/>
                <a:ea typeface="ＭＳ Ｐゴシック" charset="-128"/>
              </a:rPr>
              <a:t>Classroom implementation and educator change</a:t>
            </a:r>
          </a:p>
          <a:p>
            <a:r>
              <a:rPr lang="en-US" sz="2800" smtClean="0">
                <a:solidFill>
                  <a:srgbClr val="230E8E"/>
                </a:solidFill>
                <a:latin typeface="Garamond" charset="0"/>
                <a:ea typeface="ＭＳ Ｐゴシック" charset="-128"/>
              </a:rPr>
              <a:t>Content &amp; pedagogy to lead; technology to support</a:t>
            </a:r>
          </a:p>
          <a:p>
            <a:r>
              <a:rPr lang="en-US" sz="2800" smtClean="0">
                <a:solidFill>
                  <a:srgbClr val="230E8E"/>
                </a:solidFill>
                <a:latin typeface="Garamond" charset="0"/>
                <a:ea typeface="ＭＳ Ｐゴシック" charset="-128"/>
              </a:rPr>
              <a:t>Customization, adaptation, personalization of learning</a:t>
            </a:r>
          </a:p>
          <a:p>
            <a:r>
              <a:rPr lang="en-US" sz="2800" smtClean="0">
                <a:solidFill>
                  <a:srgbClr val="230E8E"/>
                </a:solidFill>
                <a:latin typeface="Garamond" charset="0"/>
                <a:ea typeface="ＭＳ Ｐゴシック" charset="-128"/>
              </a:rPr>
              <a:t>Incorporation of new technology tools &amp; approaches</a:t>
            </a:r>
          </a:p>
          <a:p>
            <a:r>
              <a:rPr lang="en-US" sz="2800" smtClean="0">
                <a:solidFill>
                  <a:srgbClr val="230E8E"/>
                </a:solidFill>
                <a:latin typeface="Garamond" charset="0"/>
                <a:ea typeface="ＭＳ Ｐゴシック" charset="-128"/>
              </a:rPr>
              <a:t>Elimination of substitute, travel and meeting costs</a:t>
            </a:r>
          </a:p>
          <a:p>
            <a:r>
              <a:rPr lang="en-US" sz="2800" smtClean="0">
                <a:solidFill>
                  <a:srgbClr val="230E8E"/>
                </a:solidFill>
                <a:latin typeface="Garamond" charset="0"/>
                <a:ea typeface="ＭＳ Ｐゴシック" charset="-128"/>
              </a:rPr>
              <a:t>Extended professional learning beyond one-time event</a:t>
            </a:r>
          </a:p>
        </p:txBody>
      </p:sp>
      <p:pic>
        <p:nvPicPr>
          <p:cNvPr id="72708" name="Picture 9"/>
          <p:cNvPicPr>
            <a:picLocks noChangeAspect="1"/>
          </p:cNvPicPr>
          <p:nvPr/>
        </p:nvPicPr>
        <p:blipFill>
          <a:blip r:embed="rId3" cstate="print"/>
          <a:srcRect/>
          <a:stretch>
            <a:fillRect/>
          </a:stretch>
        </p:blipFill>
        <p:spPr bwMode="auto">
          <a:xfrm>
            <a:off x="-4584700" y="-4762500"/>
            <a:ext cx="182562" cy="163512"/>
          </a:xfrm>
          <a:prstGeom prst="rect">
            <a:avLst/>
          </a:prstGeom>
          <a:noFill/>
          <a:ln w="9525">
            <a:noFill/>
            <a:miter lim="800000"/>
            <a:headEnd/>
            <a:tailEnd/>
          </a:ln>
        </p:spPr>
      </p:pic>
      <p:pic>
        <p:nvPicPr>
          <p:cNvPr id="72709" name="Picture 13"/>
          <p:cNvPicPr>
            <a:picLocks noChangeAspect="1"/>
          </p:cNvPicPr>
          <p:nvPr/>
        </p:nvPicPr>
        <p:blipFill>
          <a:blip r:embed="rId4" cstate="print"/>
          <a:srcRect/>
          <a:stretch>
            <a:fillRect/>
          </a:stretch>
        </p:blipFill>
        <p:spPr bwMode="auto">
          <a:xfrm>
            <a:off x="7023100" y="381000"/>
            <a:ext cx="1511300" cy="134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ission.JPG"/>
          <p:cNvPicPr>
            <a:picLocks noChangeAspect="1"/>
          </p:cNvPicPr>
          <p:nvPr/>
        </p:nvPicPr>
        <p:blipFill>
          <a:blip r:embed="rId2" cstate="print"/>
          <a:stretch>
            <a:fillRect/>
          </a:stretch>
        </p:blipFill>
        <p:spPr>
          <a:xfrm>
            <a:off x="609600" y="381000"/>
            <a:ext cx="8229600" cy="4876800"/>
          </a:xfrm>
          <a:prstGeom prst="rect">
            <a:avLst/>
          </a:prstGeom>
        </p:spPr>
      </p:pic>
      <p:sp>
        <p:nvSpPr>
          <p:cNvPr id="2" name="Title 1"/>
          <p:cNvSpPr>
            <a:spLocks noGrp="1"/>
          </p:cNvSpPr>
          <p:nvPr>
            <p:ph type="title"/>
          </p:nvPr>
        </p:nvSpPr>
        <p:spPr>
          <a:xfrm>
            <a:off x="609600" y="1066800"/>
            <a:ext cx="8229600" cy="1143000"/>
          </a:xfrm>
        </p:spPr>
        <p:txBody>
          <a:bodyPr/>
          <a:lstStyle/>
          <a:p>
            <a:r>
              <a:rPr lang="en-US" b="1" i="1" dirty="0" smtClean="0"/>
              <a:t>Step 5:</a:t>
            </a:r>
            <a:br>
              <a:rPr lang="en-US" b="1" i="1" dirty="0" smtClean="0"/>
            </a:br>
            <a:r>
              <a:rPr lang="en-US" b="1" i="1" dirty="0" smtClean="0"/>
              <a:t>Start the Journey</a:t>
            </a:r>
            <a:endParaRPr lang="en-US" b="1" i="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gstockphoto_Business_Team_346919.jpg"/>
          <p:cNvPicPr>
            <a:picLocks noChangeAspect="1"/>
          </p:cNvPicPr>
          <p:nvPr/>
        </p:nvPicPr>
        <p:blipFill>
          <a:blip r:embed="rId2" cstate="print"/>
          <a:stretch>
            <a:fillRect/>
          </a:stretch>
        </p:blipFill>
        <p:spPr>
          <a:xfrm>
            <a:off x="457200" y="152401"/>
            <a:ext cx="7696200" cy="5334000"/>
          </a:xfrm>
          <a:prstGeom prst="rect">
            <a:avLst/>
          </a:prstGeom>
        </p:spPr>
      </p:pic>
      <p:sp>
        <p:nvSpPr>
          <p:cNvPr id="2" name="Title 1"/>
          <p:cNvSpPr>
            <a:spLocks noGrp="1"/>
          </p:cNvSpPr>
          <p:nvPr>
            <p:ph type="title"/>
          </p:nvPr>
        </p:nvSpPr>
        <p:spPr>
          <a:xfrm>
            <a:off x="6172200" y="381000"/>
            <a:ext cx="2971800" cy="1143000"/>
          </a:xfrm>
        </p:spPr>
        <p:txBody>
          <a:bodyPr/>
          <a:lstStyle/>
          <a:p>
            <a:r>
              <a:rPr lang="en-US" b="1" i="1" dirty="0" smtClean="0"/>
              <a:t>Quality  </a:t>
            </a:r>
            <a:br>
              <a:rPr lang="en-US" b="1" i="1" dirty="0" smtClean="0"/>
            </a:br>
            <a:r>
              <a:rPr lang="en-US" b="1" i="1" dirty="0" smtClean="0"/>
              <a:t>Facilitators</a:t>
            </a:r>
            <a:endParaRPr lang="en-US" b="1" i="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9-14-2010 10-11-07 AM.png"/>
          <p:cNvPicPr>
            <a:picLocks noChangeAspect="1"/>
          </p:cNvPicPr>
          <p:nvPr/>
        </p:nvPicPr>
        <p:blipFill>
          <a:blip r:embed="rId2" cstate="print"/>
          <a:stretch>
            <a:fillRect/>
          </a:stretch>
        </p:blipFill>
        <p:spPr>
          <a:xfrm>
            <a:off x="1295400" y="990600"/>
            <a:ext cx="6867040" cy="4728186"/>
          </a:xfrm>
          <a:prstGeom prst="rect">
            <a:avLst/>
          </a:prstGeom>
        </p:spPr>
      </p:pic>
      <p:sp>
        <p:nvSpPr>
          <p:cNvPr id="2" name="Title 1"/>
          <p:cNvSpPr>
            <a:spLocks noGrp="1"/>
          </p:cNvSpPr>
          <p:nvPr>
            <p:ph type="title"/>
          </p:nvPr>
        </p:nvSpPr>
        <p:spPr/>
        <p:txBody>
          <a:bodyPr/>
          <a:lstStyle/>
          <a:p>
            <a:r>
              <a:rPr lang="en-US" b="1" i="1" dirty="0" smtClean="0"/>
              <a:t>Quality Digital Content</a:t>
            </a:r>
            <a:endParaRPr lang="en-US" b="1" i="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ocess flow chart.JPG"/>
          <p:cNvPicPr>
            <a:picLocks noChangeAspect="1"/>
          </p:cNvPicPr>
          <p:nvPr/>
        </p:nvPicPr>
        <p:blipFill>
          <a:blip r:embed="rId2" cstate="print"/>
          <a:stretch>
            <a:fillRect/>
          </a:stretch>
        </p:blipFill>
        <p:spPr>
          <a:xfrm>
            <a:off x="533400" y="304800"/>
            <a:ext cx="8305800" cy="4906042"/>
          </a:xfrm>
          <a:prstGeom prst="rect">
            <a:avLst/>
          </a:prstGeom>
        </p:spPr>
      </p:pic>
      <p:sp>
        <p:nvSpPr>
          <p:cNvPr id="2" name="Title 1"/>
          <p:cNvSpPr>
            <a:spLocks noGrp="1"/>
          </p:cNvSpPr>
          <p:nvPr>
            <p:ph type="title"/>
          </p:nvPr>
        </p:nvSpPr>
        <p:spPr/>
        <p:txBody>
          <a:bodyPr/>
          <a:lstStyle/>
          <a:p>
            <a:r>
              <a:rPr lang="en-US" b="1" i="1" dirty="0" smtClean="0">
                <a:solidFill>
                  <a:schemeClr val="bg1"/>
                </a:solidFill>
              </a:rPr>
              <a:t>Create Your Processes</a:t>
            </a:r>
            <a:endParaRPr lang="en-US" b="1" i="1" dirty="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rketing.JPG"/>
          <p:cNvPicPr>
            <a:picLocks noChangeAspect="1"/>
          </p:cNvPicPr>
          <p:nvPr/>
        </p:nvPicPr>
        <p:blipFill>
          <a:blip r:embed="rId2" cstate="print"/>
          <a:stretch>
            <a:fillRect/>
          </a:stretch>
        </p:blipFill>
        <p:spPr>
          <a:xfrm>
            <a:off x="685800" y="380999"/>
            <a:ext cx="7924800" cy="4953001"/>
          </a:xfrm>
          <a:prstGeom prst="rect">
            <a:avLst/>
          </a:prstGeom>
        </p:spPr>
      </p:pic>
      <p:sp>
        <p:nvSpPr>
          <p:cNvPr id="2" name="Title 1"/>
          <p:cNvSpPr>
            <a:spLocks noGrp="1"/>
          </p:cNvSpPr>
          <p:nvPr>
            <p:ph type="title"/>
          </p:nvPr>
        </p:nvSpPr>
        <p:spPr>
          <a:xfrm>
            <a:off x="457200" y="274638"/>
            <a:ext cx="8382000" cy="1143000"/>
          </a:xfrm>
        </p:spPr>
        <p:txBody>
          <a:bodyPr/>
          <a:lstStyle/>
          <a:p>
            <a:r>
              <a:rPr lang="en-US" b="1" i="1" dirty="0" smtClean="0"/>
              <a:t>Market and Deliver Services</a:t>
            </a:r>
            <a:endParaRPr lang="en-US" b="1"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gstockphoto_Checklist_-_Exceeded_Expectati_2364126.jpg"/>
          <p:cNvPicPr>
            <a:picLocks noChangeAspect="1"/>
          </p:cNvPicPr>
          <p:nvPr/>
        </p:nvPicPr>
        <p:blipFill>
          <a:blip r:embed="rId2" cstate="print"/>
          <a:stretch>
            <a:fillRect/>
          </a:stretch>
        </p:blipFill>
        <p:spPr>
          <a:xfrm>
            <a:off x="510580" y="381000"/>
            <a:ext cx="8401340" cy="5029200"/>
          </a:xfrm>
          <a:prstGeom prst="rect">
            <a:avLst/>
          </a:prstGeom>
        </p:spPr>
      </p:pic>
      <p:sp>
        <p:nvSpPr>
          <p:cNvPr id="2" name="Title 1"/>
          <p:cNvSpPr>
            <a:spLocks noGrp="1"/>
          </p:cNvSpPr>
          <p:nvPr>
            <p:ph type="title"/>
          </p:nvPr>
        </p:nvSpPr>
        <p:spPr>
          <a:xfrm>
            <a:off x="4724400" y="3657600"/>
            <a:ext cx="3886200" cy="1143000"/>
          </a:xfrm>
        </p:spPr>
        <p:txBody>
          <a:bodyPr/>
          <a:lstStyle/>
          <a:p>
            <a:r>
              <a:rPr lang="en-US" b="1" i="1" dirty="0" smtClean="0"/>
              <a:t>Evaluate and Adjust</a:t>
            </a:r>
            <a:endParaRPr lang="en-US" b="1"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bstacle.jpg"/>
          <p:cNvPicPr>
            <a:picLocks noChangeAspect="1"/>
          </p:cNvPicPr>
          <p:nvPr/>
        </p:nvPicPr>
        <p:blipFill>
          <a:blip r:embed="rId2" cstate="print"/>
          <a:stretch>
            <a:fillRect/>
          </a:stretch>
        </p:blipFill>
        <p:spPr>
          <a:xfrm>
            <a:off x="533400" y="304800"/>
            <a:ext cx="8153400" cy="4953000"/>
          </a:xfrm>
          <a:prstGeom prst="rect">
            <a:avLst/>
          </a:prstGeom>
        </p:spPr>
      </p:pic>
      <p:sp>
        <p:nvSpPr>
          <p:cNvPr id="2" name="Title 1"/>
          <p:cNvSpPr>
            <a:spLocks noGrp="1"/>
          </p:cNvSpPr>
          <p:nvPr>
            <p:ph type="title"/>
          </p:nvPr>
        </p:nvSpPr>
        <p:spPr>
          <a:xfrm>
            <a:off x="533400" y="4114800"/>
            <a:ext cx="8077200" cy="1143000"/>
          </a:xfrm>
        </p:spPr>
        <p:txBody>
          <a:bodyPr/>
          <a:lstStyle/>
          <a:p>
            <a:r>
              <a:rPr lang="en-US" b="1" i="1" dirty="0" smtClean="0">
                <a:solidFill>
                  <a:schemeClr val="bg1"/>
                </a:solidFill>
              </a:rPr>
              <a:t>Step 1: Recognize Challenges</a:t>
            </a:r>
            <a:endParaRPr lang="en-US" b="1" i="1"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371600"/>
            <a:ext cx="3810000" cy="2308324"/>
          </a:xfrm>
          <a:prstGeom prst="rect">
            <a:avLst/>
          </a:prstGeom>
        </p:spPr>
        <p:txBody>
          <a:bodyPr wrap="square">
            <a:spAutoFit/>
          </a:bodyPr>
          <a:lstStyle/>
          <a:p>
            <a:r>
              <a:rPr lang="en-US" i="1" dirty="0" smtClean="0"/>
              <a:t> “I didn’t think I would get so much out of the class! I love learning new techniques and tools to use in the classroom and I wasn’t sure I would be able to gain all of this from an online class! It was great ~ I learned a lot!” – Idaho Digital Learning PD Workshop Participant, Spring 2010</a:t>
            </a:r>
            <a:endParaRPr lang="en-US" i="1" dirty="0"/>
          </a:p>
        </p:txBody>
      </p:sp>
      <p:pic>
        <p:nvPicPr>
          <p:cNvPr id="6" name="Picture 5" descr="bigstock_Teacher_With_Male_Student_In_C_3917685.JPG"/>
          <p:cNvPicPr>
            <a:picLocks noChangeAspect="1"/>
          </p:cNvPicPr>
          <p:nvPr/>
        </p:nvPicPr>
        <p:blipFill>
          <a:blip r:embed="rId3" cstate="print"/>
          <a:stretch>
            <a:fillRect/>
          </a:stretch>
        </p:blipFill>
        <p:spPr>
          <a:xfrm>
            <a:off x="4800600" y="304800"/>
            <a:ext cx="3810000" cy="5141893"/>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gstockphoto_Teacher_With_Students_2055325.jpg"/>
          <p:cNvPicPr>
            <a:picLocks noChangeAspect="1"/>
          </p:cNvPicPr>
          <p:nvPr/>
        </p:nvPicPr>
        <p:blipFill>
          <a:blip r:embed="rId3" cstate="print"/>
          <a:stretch>
            <a:fillRect/>
          </a:stretch>
        </p:blipFill>
        <p:spPr>
          <a:xfrm>
            <a:off x="609600" y="304799"/>
            <a:ext cx="3810000" cy="5042647"/>
          </a:xfrm>
          <a:prstGeom prst="rect">
            <a:avLst/>
          </a:prstGeom>
        </p:spPr>
      </p:pic>
      <p:sp>
        <p:nvSpPr>
          <p:cNvPr id="5" name="Rectangle 4"/>
          <p:cNvSpPr/>
          <p:nvPr/>
        </p:nvSpPr>
        <p:spPr>
          <a:xfrm>
            <a:off x="4572000" y="1676400"/>
            <a:ext cx="4572000" cy="1754326"/>
          </a:xfrm>
          <a:prstGeom prst="rect">
            <a:avLst/>
          </a:prstGeom>
        </p:spPr>
        <p:txBody>
          <a:bodyPr>
            <a:spAutoFit/>
          </a:bodyPr>
          <a:lstStyle/>
          <a:p>
            <a:r>
              <a:rPr lang="en-US" i="1" dirty="0" smtClean="0"/>
              <a:t>“I didn’t expect to gain so many ideas that would be easy to apply to my classroom. I enjoyed that this class was less about theory and data, and more about ideas and application.” – Idaho Digital Learning PD Workshop Participant, Spring 2010</a:t>
            </a:r>
            <a:endParaRPr lang="en-US" i="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icture1.png"/>
          <p:cNvPicPr>
            <a:picLocks noChangeAspect="1"/>
          </p:cNvPicPr>
          <p:nvPr/>
        </p:nvPicPr>
        <p:blipFill>
          <a:blip r:embed="rId3" cstate="print"/>
          <a:stretch>
            <a:fillRect/>
          </a:stretch>
        </p:blipFill>
        <p:spPr>
          <a:xfrm>
            <a:off x="457200" y="228600"/>
            <a:ext cx="8534400" cy="5105400"/>
          </a:xfrm>
          <a:prstGeom prst="rect">
            <a:avLst/>
          </a:prstGeom>
        </p:spPr>
      </p:pic>
      <p:sp>
        <p:nvSpPr>
          <p:cNvPr id="2" name="Rectangle 1"/>
          <p:cNvSpPr/>
          <p:nvPr/>
        </p:nvSpPr>
        <p:spPr>
          <a:xfrm>
            <a:off x="457200" y="372070"/>
            <a:ext cx="8458200" cy="1200329"/>
          </a:xfrm>
          <a:prstGeom prst="rect">
            <a:avLst/>
          </a:prstGeom>
        </p:spPr>
        <p:txBody>
          <a:bodyPr wrap="square">
            <a:spAutoFit/>
          </a:bodyPr>
          <a:lstStyle/>
          <a:p>
            <a:r>
              <a:rPr lang="en-US" i="1" dirty="0" smtClean="0"/>
              <a:t>“My school is located in the middle of nowhere. To take a traditional class, I would probably have to drive at least 65 miles one way in order to do so. This class has been a lifesaver as well as a major time saver!” – Idaho Digital Learning PD Workshop Participant, Spring 2010</a:t>
            </a:r>
            <a:endParaRPr lang="en-US" i="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4267200" y="2057400"/>
            <a:ext cx="47244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1" u="none" strike="noStrike" cap="none" normalizeH="0" baseline="0" dirty="0" smtClean="0">
                <a:ln>
                  <a:noFill/>
                </a:ln>
                <a:solidFill>
                  <a:srgbClr val="000000"/>
                </a:solidFill>
                <a:effectLst/>
                <a:ea typeface="Calibri" pitchFamily="34" charset="0"/>
                <a:cs typeface="Times New Roman" pitchFamily="18" charset="0"/>
              </a:rPr>
              <a:t>“I enjoyed how I was able to learn from other teachers in the state instead of just my local area.” – Idaho Digital Learning PD Workshop Participant, Spring 2010</a:t>
            </a:r>
            <a:endParaRPr kumimoji="0" lang="en-US" b="0" i="0" u="none" strike="noStrike" cap="none" normalizeH="0" baseline="0" dirty="0" smtClean="0">
              <a:ln>
                <a:noFill/>
              </a:ln>
              <a:solidFill>
                <a:schemeClr val="tx1"/>
              </a:solidFill>
              <a:effectLst/>
            </a:endParaRPr>
          </a:p>
        </p:txBody>
      </p:sp>
      <p:pic>
        <p:nvPicPr>
          <p:cNvPr id="4" name="Picture 3" descr="bigstock_Classroom_2057258.jpg"/>
          <p:cNvPicPr>
            <a:picLocks noChangeAspect="1"/>
          </p:cNvPicPr>
          <p:nvPr/>
        </p:nvPicPr>
        <p:blipFill>
          <a:blip r:embed="rId3" cstate="print"/>
          <a:stretch>
            <a:fillRect/>
          </a:stretch>
        </p:blipFill>
        <p:spPr>
          <a:xfrm>
            <a:off x="533400" y="304800"/>
            <a:ext cx="3657600" cy="502920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igstockphoto_A_Satisfied_Asian_Woman_With_L_2205840.jpg"/>
          <p:cNvPicPr>
            <a:picLocks noChangeAspect="1"/>
          </p:cNvPicPr>
          <p:nvPr/>
        </p:nvPicPr>
        <p:blipFill>
          <a:blip r:embed="rId3" cstate="print"/>
          <a:stretch>
            <a:fillRect/>
          </a:stretch>
        </p:blipFill>
        <p:spPr>
          <a:xfrm>
            <a:off x="609600" y="304800"/>
            <a:ext cx="8077200" cy="5117592"/>
          </a:xfrm>
          <a:prstGeom prst="rect">
            <a:avLst/>
          </a:prstGeom>
        </p:spPr>
      </p:pic>
      <p:sp>
        <p:nvSpPr>
          <p:cNvPr id="3" name="Rectangle 2"/>
          <p:cNvSpPr/>
          <p:nvPr/>
        </p:nvSpPr>
        <p:spPr>
          <a:xfrm>
            <a:off x="685800" y="381000"/>
            <a:ext cx="4572000" cy="1754326"/>
          </a:xfrm>
          <a:prstGeom prst="rect">
            <a:avLst/>
          </a:prstGeom>
        </p:spPr>
        <p:txBody>
          <a:bodyPr>
            <a:spAutoFit/>
          </a:bodyPr>
          <a:lstStyle/>
          <a:p>
            <a:r>
              <a:rPr lang="en-US" i="1" dirty="0" smtClean="0"/>
              <a:t>“I think that my district would benefit by having our teachers participate in more workshops offered through </a:t>
            </a:r>
            <a:r>
              <a:rPr lang="en-US" i="1" dirty="0" err="1" smtClean="0"/>
              <a:t>IdahoPD</a:t>
            </a:r>
            <a:r>
              <a:rPr lang="en-US" i="1" dirty="0" smtClean="0"/>
              <a:t>. The flexibility is great, and the content was exceptional” – Idaho Digital Learning PD Workshop Participant, Spring 2010</a:t>
            </a:r>
            <a:endParaRPr lang="en-US" i="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www.greekshares.com/uploaded/files/good_bye_and_thank_you.jpg"/>
          <p:cNvPicPr>
            <a:picLocks noChangeAspect="1" noChangeArrowheads="1"/>
          </p:cNvPicPr>
          <p:nvPr/>
        </p:nvPicPr>
        <p:blipFill>
          <a:blip r:embed="rId2" cstate="print"/>
          <a:srcRect/>
          <a:stretch>
            <a:fillRect/>
          </a:stretch>
        </p:blipFill>
        <p:spPr bwMode="auto">
          <a:xfrm>
            <a:off x="533401" y="304801"/>
            <a:ext cx="2209800" cy="1582453"/>
          </a:xfrm>
          <a:prstGeom prst="rect">
            <a:avLst/>
          </a:prstGeom>
          <a:noFill/>
          <a:ln w="9525">
            <a:noFill/>
            <a:miter lim="800000"/>
            <a:headEnd/>
            <a:tailEnd/>
          </a:ln>
        </p:spPr>
      </p:pic>
      <p:sp>
        <p:nvSpPr>
          <p:cNvPr id="56323" name="Text Box 5"/>
          <p:cNvSpPr txBox="1">
            <a:spLocks noChangeArrowheads="1"/>
          </p:cNvSpPr>
          <p:nvPr/>
        </p:nvSpPr>
        <p:spPr bwMode="auto">
          <a:xfrm>
            <a:off x="762000" y="2057400"/>
            <a:ext cx="4267200" cy="2893100"/>
          </a:xfrm>
          <a:prstGeom prst="rect">
            <a:avLst/>
          </a:prstGeom>
          <a:noFill/>
          <a:ln w="9525">
            <a:noFill/>
            <a:miter lim="800000"/>
            <a:headEnd/>
            <a:tailEnd/>
          </a:ln>
        </p:spPr>
        <p:txBody>
          <a:bodyPr wrap="square">
            <a:spAutoFit/>
          </a:bodyPr>
          <a:lstStyle/>
          <a:p>
            <a:pPr algn="ctr">
              <a:spcBef>
                <a:spcPct val="50000"/>
              </a:spcBef>
            </a:pPr>
            <a:r>
              <a:rPr lang="en-US" sz="2000" b="1" i="1" dirty="0">
                <a:latin typeface="+mj-lt"/>
              </a:rPr>
              <a:t>Mike Caldwell</a:t>
            </a:r>
          </a:p>
          <a:p>
            <a:pPr algn="ctr">
              <a:spcBef>
                <a:spcPct val="50000"/>
              </a:spcBef>
            </a:pPr>
            <a:r>
              <a:rPr lang="en-US" dirty="0"/>
              <a:t>Academic Director</a:t>
            </a:r>
          </a:p>
          <a:p>
            <a:pPr algn="ctr">
              <a:spcBef>
                <a:spcPct val="50000"/>
              </a:spcBef>
            </a:pPr>
            <a:r>
              <a:rPr lang="en-US" dirty="0"/>
              <a:t>Idaho Digital Learning Academy</a:t>
            </a:r>
          </a:p>
          <a:p>
            <a:pPr algn="ctr">
              <a:spcBef>
                <a:spcPct val="50000"/>
              </a:spcBef>
            </a:pPr>
            <a:r>
              <a:rPr lang="en-US" b="1" i="1" dirty="0" smtClean="0">
                <a:solidFill>
                  <a:srgbClr val="A2AD00"/>
                </a:solidFill>
                <a:hlinkClick r:id="rId3"/>
              </a:rPr>
              <a:t>Mike.Caldwell@idahodigitallearning.org</a:t>
            </a:r>
            <a:endParaRPr lang="en-US" b="1" i="1" dirty="0" smtClean="0">
              <a:solidFill>
                <a:srgbClr val="A2AD00"/>
              </a:solidFill>
            </a:endParaRPr>
          </a:p>
          <a:p>
            <a:pPr algn="ctr">
              <a:spcBef>
                <a:spcPct val="50000"/>
              </a:spcBef>
            </a:pPr>
            <a:r>
              <a:rPr lang="en-US" b="1" i="1" dirty="0" smtClean="0">
                <a:solidFill>
                  <a:srgbClr val="A2AD00"/>
                </a:solidFill>
                <a:hlinkClick r:id="rId4"/>
              </a:rPr>
              <a:t>www.idahodigitallearning.org</a:t>
            </a:r>
            <a:endParaRPr lang="en-US" b="1" i="1" dirty="0" smtClean="0">
              <a:solidFill>
                <a:srgbClr val="A2AD00"/>
              </a:solidFill>
            </a:endParaRPr>
          </a:p>
          <a:p>
            <a:pPr algn="ctr">
              <a:spcBef>
                <a:spcPct val="50000"/>
              </a:spcBef>
            </a:pPr>
            <a:endParaRPr lang="en-US" b="1" i="1" dirty="0" smtClean="0">
              <a:solidFill>
                <a:srgbClr val="A2AD00"/>
              </a:solidFill>
              <a:latin typeface="Arial Black" pitchFamily="34" charset="0"/>
            </a:endParaRPr>
          </a:p>
          <a:p>
            <a:pPr algn="ctr">
              <a:spcBef>
                <a:spcPct val="50000"/>
              </a:spcBef>
            </a:pPr>
            <a:endParaRPr lang="en-US" b="1" i="1" dirty="0">
              <a:latin typeface="Arial Black" pitchFamily="34" charset="0"/>
            </a:endParaRPr>
          </a:p>
        </p:txBody>
      </p:sp>
      <p:sp>
        <p:nvSpPr>
          <p:cNvPr id="4" name="Rectangle 3"/>
          <p:cNvSpPr/>
          <p:nvPr/>
        </p:nvSpPr>
        <p:spPr>
          <a:xfrm>
            <a:off x="4572000" y="1981200"/>
            <a:ext cx="4572000" cy="2062103"/>
          </a:xfrm>
          <a:prstGeom prst="rect">
            <a:avLst/>
          </a:prstGeom>
        </p:spPr>
        <p:txBody>
          <a:bodyPr wrap="square">
            <a:spAutoFit/>
          </a:bodyPr>
          <a:lstStyle/>
          <a:p>
            <a:pPr algn="ctr">
              <a:spcBef>
                <a:spcPct val="50000"/>
              </a:spcBef>
            </a:pPr>
            <a:r>
              <a:rPr lang="en-US" sz="2000" b="1" i="1" dirty="0" smtClean="0">
                <a:latin typeface="+mj-lt"/>
              </a:rPr>
              <a:t>Barbara </a:t>
            </a:r>
            <a:r>
              <a:rPr lang="en-US" sz="2000" b="1" i="1" dirty="0" err="1" smtClean="0">
                <a:latin typeface="+mj-lt"/>
              </a:rPr>
              <a:t>Treacy</a:t>
            </a:r>
            <a:endParaRPr lang="en-US" sz="2000" b="1" i="1" dirty="0" smtClean="0">
              <a:latin typeface="+mj-lt"/>
            </a:endParaRPr>
          </a:p>
          <a:p>
            <a:pPr algn="ctr">
              <a:spcBef>
                <a:spcPct val="50000"/>
              </a:spcBef>
            </a:pPr>
            <a:r>
              <a:rPr lang="en-US" b="1" i="1" dirty="0" smtClean="0"/>
              <a:t>Director</a:t>
            </a:r>
          </a:p>
          <a:p>
            <a:pPr algn="ctr">
              <a:spcBef>
                <a:spcPct val="50000"/>
              </a:spcBef>
            </a:pPr>
            <a:r>
              <a:rPr lang="en-US" b="1" i="1" dirty="0" smtClean="0"/>
              <a:t>Ed Tech Leaders Online</a:t>
            </a:r>
          </a:p>
          <a:p>
            <a:pPr algn="ctr">
              <a:spcBef>
                <a:spcPct val="50000"/>
              </a:spcBef>
            </a:pPr>
            <a:r>
              <a:rPr lang="en-US" dirty="0" smtClean="0">
                <a:hlinkClick r:id="rId5"/>
              </a:rPr>
              <a:t>btreacy@edc.org</a:t>
            </a:r>
            <a:endParaRPr lang="en-US" b="1" i="1" dirty="0" smtClean="0"/>
          </a:p>
          <a:p>
            <a:pPr algn="ctr">
              <a:spcBef>
                <a:spcPct val="50000"/>
              </a:spcBef>
            </a:pPr>
            <a:r>
              <a:rPr lang="en-US" b="1" i="1" dirty="0" smtClean="0"/>
              <a:t>www.edtechleaders.org</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ure68.jpg"/>
          <p:cNvPicPr>
            <a:picLocks noChangeAspect="1"/>
          </p:cNvPicPr>
          <p:nvPr/>
        </p:nvPicPr>
        <p:blipFill>
          <a:blip r:embed="rId3" cstate="print"/>
          <a:stretch>
            <a:fillRect/>
          </a:stretch>
        </p:blipFill>
        <p:spPr>
          <a:xfrm>
            <a:off x="533400" y="381000"/>
            <a:ext cx="4572000" cy="4970860"/>
          </a:xfrm>
          <a:prstGeom prst="rect">
            <a:avLst/>
          </a:prstGeom>
        </p:spPr>
      </p:pic>
      <p:sp>
        <p:nvSpPr>
          <p:cNvPr id="2" name="Title 1"/>
          <p:cNvSpPr>
            <a:spLocks noGrp="1"/>
          </p:cNvSpPr>
          <p:nvPr>
            <p:ph type="title"/>
          </p:nvPr>
        </p:nvSpPr>
        <p:spPr>
          <a:xfrm>
            <a:off x="5105400" y="2209800"/>
            <a:ext cx="4038600" cy="1143000"/>
          </a:xfrm>
        </p:spPr>
        <p:txBody>
          <a:bodyPr/>
          <a:lstStyle/>
          <a:p>
            <a:r>
              <a:rPr lang="en-US" b="1" i="1" dirty="0" smtClean="0"/>
              <a:t>High Stakes Business</a:t>
            </a:r>
            <a:endParaRPr lang="en-US"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igstock_Colorful_Sugar_Candies_3355366.JPG"/>
          <p:cNvPicPr>
            <a:picLocks noChangeAspect="1"/>
          </p:cNvPicPr>
          <p:nvPr/>
        </p:nvPicPr>
        <p:blipFill>
          <a:blip r:embed="rId3" cstate="print"/>
          <a:stretch>
            <a:fillRect/>
          </a:stretch>
        </p:blipFill>
        <p:spPr>
          <a:xfrm>
            <a:off x="457199" y="304800"/>
            <a:ext cx="7513277" cy="5029200"/>
          </a:xfrm>
          <a:prstGeom prst="rect">
            <a:avLst/>
          </a:prstGeom>
        </p:spPr>
      </p:pic>
      <p:sp>
        <p:nvSpPr>
          <p:cNvPr id="2" name="Title 1"/>
          <p:cNvSpPr>
            <a:spLocks noGrp="1"/>
          </p:cNvSpPr>
          <p:nvPr>
            <p:ph type="title"/>
          </p:nvPr>
        </p:nvSpPr>
        <p:spPr>
          <a:xfrm>
            <a:off x="5410200" y="304800"/>
            <a:ext cx="3733800" cy="1143000"/>
          </a:xfrm>
        </p:spPr>
        <p:txBody>
          <a:bodyPr/>
          <a:lstStyle/>
          <a:p>
            <a:r>
              <a:rPr lang="en-US" dirty="0" smtClean="0"/>
              <a:t>Diverse Teacher Needs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davidstilwill.com/wp-content/uploads/2009/10/HorsesPano12.jpg"/>
          <p:cNvPicPr>
            <a:picLocks noChangeAspect="1" noChangeArrowheads="1"/>
          </p:cNvPicPr>
          <p:nvPr/>
        </p:nvPicPr>
        <p:blipFill>
          <a:blip r:embed="rId3" cstate="print"/>
          <a:srcRect/>
          <a:stretch>
            <a:fillRect/>
          </a:stretch>
        </p:blipFill>
        <p:spPr bwMode="auto">
          <a:xfrm>
            <a:off x="533400" y="3733800"/>
            <a:ext cx="8458200" cy="1628262"/>
          </a:xfrm>
          <a:prstGeom prst="rect">
            <a:avLst/>
          </a:prstGeom>
          <a:noFill/>
        </p:spPr>
      </p:pic>
      <p:pic>
        <p:nvPicPr>
          <p:cNvPr id="4" name="Picture 3" descr="Picture1.png"/>
          <p:cNvPicPr>
            <a:picLocks noChangeAspect="1"/>
          </p:cNvPicPr>
          <p:nvPr/>
        </p:nvPicPr>
        <p:blipFill>
          <a:blip r:embed="rId4" cstate="print"/>
          <a:stretch>
            <a:fillRect/>
          </a:stretch>
        </p:blipFill>
        <p:spPr>
          <a:xfrm>
            <a:off x="457200" y="304800"/>
            <a:ext cx="4191000" cy="2667000"/>
          </a:xfrm>
          <a:prstGeom prst="rect">
            <a:avLst/>
          </a:prstGeom>
        </p:spPr>
      </p:pic>
      <p:pic>
        <p:nvPicPr>
          <p:cNvPr id="3" name="Picture 2" descr="Picture2.png"/>
          <p:cNvPicPr>
            <a:picLocks noChangeAspect="1"/>
          </p:cNvPicPr>
          <p:nvPr/>
        </p:nvPicPr>
        <p:blipFill>
          <a:blip r:embed="rId5" cstate="print"/>
          <a:stretch>
            <a:fillRect/>
          </a:stretch>
        </p:blipFill>
        <p:spPr>
          <a:xfrm>
            <a:off x="4800600" y="304800"/>
            <a:ext cx="4267200" cy="2667000"/>
          </a:xfrm>
          <a:prstGeom prst="rect">
            <a:avLst/>
          </a:prstGeom>
        </p:spPr>
      </p:pic>
      <p:sp>
        <p:nvSpPr>
          <p:cNvPr id="2" name="Title 1"/>
          <p:cNvSpPr>
            <a:spLocks noGrp="1"/>
          </p:cNvSpPr>
          <p:nvPr>
            <p:ph type="title"/>
          </p:nvPr>
        </p:nvSpPr>
        <p:spPr>
          <a:xfrm>
            <a:off x="457200" y="2971800"/>
            <a:ext cx="8686800" cy="990600"/>
          </a:xfrm>
        </p:spPr>
        <p:txBody>
          <a:bodyPr/>
          <a:lstStyle/>
          <a:p>
            <a:r>
              <a:rPr lang="en-US" dirty="0" smtClean="0"/>
              <a:t>Geographic Constraints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762000"/>
            <a:ext cx="3886200" cy="1143000"/>
          </a:xfrm>
        </p:spPr>
        <p:txBody>
          <a:bodyPr/>
          <a:lstStyle/>
          <a:p>
            <a:r>
              <a:rPr lang="en-US" dirty="0" smtClean="0"/>
              <a:t>Extremely </a:t>
            </a:r>
            <a:br>
              <a:rPr lang="en-US" dirty="0" smtClean="0"/>
            </a:br>
            <a:r>
              <a:rPr lang="en-US" dirty="0" smtClean="0"/>
              <a:t>Tight Budgets</a:t>
            </a:r>
            <a:endParaRPr lang="en-US" dirty="0"/>
          </a:p>
        </p:txBody>
      </p:sp>
      <p:pic>
        <p:nvPicPr>
          <p:cNvPr id="3" name="Picture 2" descr="bigstock_Tighten_Budget__Inflation_450228.JPG"/>
          <p:cNvPicPr>
            <a:picLocks noChangeAspect="1"/>
          </p:cNvPicPr>
          <p:nvPr/>
        </p:nvPicPr>
        <p:blipFill>
          <a:blip r:embed="rId3" cstate="print">
            <a:extLst>
              <a:ext uri="{BEBA8EAE-BF5A-486C-A8C5-ECC9F3942E4B}">
                <a14:imgProps xmlns="" xmlns:a14="http://schemas.microsoft.com/office/drawing/2010/main">
                  <a14:imgLayer r:embed="rId4">
                    <a14:imgEffect>
                      <a14:backgroundRemoval t="401" b="100000" l="7380" r="87380">
                        <a14:foregroundMark x1="50588" y1="48196" x2="51337" y2="76744"/>
                        <a14:foregroundMark x1="47594" y1="42823" x2="45775" y2="62470"/>
                        <a14:foregroundMark x1="39358" y1="54370" x2="62139" y2="54370"/>
                        <a14:foregroundMark x1="38289" y1="56616" x2="46845" y2="65277"/>
                        <a14:foregroundMark x1="64064" y1="55493" x2="55829" y2="64154"/>
                        <a14:foregroundMark x1="35294" y1="53809" x2="40856" y2="60786"/>
                        <a14:foregroundMark x1="48770" y1="90457" x2="49840" y2="65517"/>
                        <a14:foregroundMark x1="49519" y1="95830" x2="41283" y2="89094"/>
                        <a14:foregroundMark x1="39358" y1="91339" x2="51016" y2="89896"/>
                        <a14:foregroundMark x1="36791" y1="91580" x2="37112" y2="81476"/>
                      </a14:backgroundRemoval>
                    </a14:imgEffect>
                  </a14:imgLayer>
                </a14:imgProps>
              </a:ext>
            </a:extLst>
          </a:blip>
          <a:stretch>
            <a:fillRect/>
          </a:stretch>
        </p:blipFill>
        <p:spPr>
          <a:xfrm rot="18367222">
            <a:off x="1220845" y="-732605"/>
            <a:ext cx="5492509" cy="732334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vision.JPG"/>
          <p:cNvPicPr>
            <a:picLocks noChangeAspect="1"/>
          </p:cNvPicPr>
          <p:nvPr/>
        </p:nvPicPr>
        <p:blipFill>
          <a:blip r:embed="rId3" cstate="print"/>
          <a:stretch>
            <a:fillRect/>
          </a:stretch>
        </p:blipFill>
        <p:spPr>
          <a:xfrm>
            <a:off x="533400" y="304799"/>
            <a:ext cx="8305800" cy="4998625"/>
          </a:xfrm>
          <a:prstGeom prst="rect">
            <a:avLst/>
          </a:prstGeom>
        </p:spPr>
      </p:pic>
      <p:sp>
        <p:nvSpPr>
          <p:cNvPr id="2" name="Title 1"/>
          <p:cNvSpPr>
            <a:spLocks noGrp="1"/>
          </p:cNvSpPr>
          <p:nvPr>
            <p:ph type="title"/>
          </p:nvPr>
        </p:nvSpPr>
        <p:spPr>
          <a:xfrm>
            <a:off x="609600" y="1371600"/>
            <a:ext cx="4800600" cy="1219200"/>
          </a:xfrm>
        </p:spPr>
        <p:txBody>
          <a:bodyPr/>
          <a:lstStyle/>
          <a:p>
            <a:pPr>
              <a:lnSpc>
                <a:spcPts val="4500"/>
              </a:lnSpc>
            </a:pPr>
            <a:r>
              <a:rPr lang="en-US" b="1" i="1" dirty="0" smtClean="0">
                <a:solidFill>
                  <a:schemeClr val="bg1"/>
                </a:solidFill>
              </a:rPr>
              <a:t>Step 2: </a:t>
            </a:r>
            <a:br>
              <a:rPr lang="en-US" b="1" i="1" dirty="0" smtClean="0">
                <a:solidFill>
                  <a:schemeClr val="bg1"/>
                </a:solidFill>
              </a:rPr>
            </a:br>
            <a:r>
              <a:rPr lang="en-US" b="1" i="1" dirty="0" smtClean="0">
                <a:solidFill>
                  <a:schemeClr val="bg1"/>
                </a:solidFill>
              </a:rPr>
              <a:t>Develop a Vision</a:t>
            </a:r>
            <a:endParaRPr lang="en-US" b="1" i="1"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IDL branding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IDL branding template</Template>
  <TotalTime>443</TotalTime>
  <Words>1504</Words>
  <Application>Microsoft Office PowerPoint</Application>
  <PresentationFormat>On-screen Show (4:3)</PresentationFormat>
  <Paragraphs>196</Paragraphs>
  <Slides>45</Slides>
  <Notes>28</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IDL branding template</vt:lpstr>
      <vt:lpstr>The Power of Partnership Getting a Statewide Online Professional Development Program Started</vt:lpstr>
      <vt:lpstr>Slide 2</vt:lpstr>
      <vt:lpstr>Slide 3</vt:lpstr>
      <vt:lpstr>Step 1: Recognize Challenges</vt:lpstr>
      <vt:lpstr>High Stakes Business</vt:lpstr>
      <vt:lpstr>Diverse Teacher Needs</vt:lpstr>
      <vt:lpstr>Geographic Constraints</vt:lpstr>
      <vt:lpstr>Extremely  Tight Budgets</vt:lpstr>
      <vt:lpstr>Step 2:  Develop a Vision</vt:lpstr>
      <vt:lpstr>Mission Alignment</vt:lpstr>
      <vt:lpstr>Close Opportunity Gaps</vt:lpstr>
      <vt:lpstr> Embrace Technology</vt:lpstr>
      <vt:lpstr>Make Connections</vt:lpstr>
      <vt:lpstr>Step 3: Gather Information</vt:lpstr>
      <vt:lpstr>Get to Know Your Competitors</vt:lpstr>
      <vt:lpstr>Identify Market Needs</vt:lpstr>
      <vt:lpstr>Develop a Business Model</vt:lpstr>
      <vt:lpstr>Step 4: Establish Partnerships</vt:lpstr>
      <vt:lpstr>Slide 19</vt:lpstr>
      <vt:lpstr>Slide 20</vt:lpstr>
      <vt:lpstr>Slide 21</vt:lpstr>
      <vt:lpstr>Slide 22</vt:lpstr>
      <vt:lpstr>Effective professional development </vt:lpstr>
      <vt:lpstr>Effective PD must also:  </vt:lpstr>
      <vt:lpstr>Slide 25</vt:lpstr>
      <vt:lpstr>National Educational Technology Plan</vt:lpstr>
      <vt:lpstr>Online Professional Development</vt:lpstr>
      <vt:lpstr>About EdTech Leaders Online</vt:lpstr>
      <vt:lpstr>Slide 29</vt:lpstr>
      <vt:lpstr>Louisiana Algebra 1 Online PD program </vt:lpstr>
      <vt:lpstr>South Carolina Leader PD Program </vt:lpstr>
      <vt:lpstr>Slide 32</vt:lpstr>
      <vt:lpstr>Online Learning enables  </vt:lpstr>
      <vt:lpstr>Step 5: Start the Journey</vt:lpstr>
      <vt:lpstr>Quality   Facilitators</vt:lpstr>
      <vt:lpstr>Quality Digital Content</vt:lpstr>
      <vt:lpstr>Create Your Processes</vt:lpstr>
      <vt:lpstr>Market and Deliver Services</vt:lpstr>
      <vt:lpstr>Evaluate and Adjust</vt:lpstr>
      <vt:lpstr>Slide 40</vt:lpstr>
      <vt:lpstr>Slide 41</vt:lpstr>
      <vt:lpstr>Slide 42</vt:lpstr>
      <vt:lpstr>Slide 43</vt:lpstr>
      <vt:lpstr>Slide 44</vt:lpstr>
      <vt:lpstr>Slide 45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User1-1</dc:creator>
  <cp:lastModifiedBy>User1-1</cp:lastModifiedBy>
  <cp:revision>26</cp:revision>
  <dcterms:created xsi:type="dcterms:W3CDTF">2010-10-05T19:35:33Z</dcterms:created>
  <dcterms:modified xsi:type="dcterms:W3CDTF">2010-11-16T21:51:03Z</dcterms:modified>
</cp:coreProperties>
</file>